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365" r:id="rId2"/>
    <p:sldId id="366" r:id="rId3"/>
    <p:sldId id="362" r:id="rId4"/>
    <p:sldId id="364" r:id="rId5"/>
    <p:sldId id="375" r:id="rId6"/>
    <p:sldId id="372" r:id="rId7"/>
    <p:sldId id="369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5" r:id="rId16"/>
    <p:sldId id="384" r:id="rId17"/>
    <p:sldId id="383" r:id="rId18"/>
    <p:sldId id="272" r:id="rId19"/>
    <p:sldId id="370" r:id="rId20"/>
    <p:sldId id="386" r:id="rId21"/>
  </p:sldIdLst>
  <p:sldSz cx="12192000" cy="6858000"/>
  <p:notesSz cx="6858000" cy="9144000"/>
  <p:defaultTextStyle>
    <a:defPPr>
      <a:defRPr lang="ru-RU"/>
    </a:defPPr>
    <a:lvl1pPr marL="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2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2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3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4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58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77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597" userDrawn="1">
          <p15:clr>
            <a:srgbClr val="A4A3A4"/>
          </p15:clr>
        </p15:guide>
        <p15:guide id="3" pos="3591" userDrawn="1">
          <p15:clr>
            <a:srgbClr val="A4A3A4"/>
          </p15:clr>
        </p15:guide>
        <p15:guide id="4" pos="5496" userDrawn="1">
          <p15:clr>
            <a:srgbClr val="A4A3A4"/>
          </p15:clr>
        </p15:guide>
        <p15:guide id="5" pos="4112" userDrawn="1">
          <p15:clr>
            <a:srgbClr val="A4A3A4"/>
          </p15:clr>
        </p15:guide>
        <p15:guide id="6" pos="393" userDrawn="1">
          <p15:clr>
            <a:srgbClr val="A4A3A4"/>
          </p15:clr>
        </p15:guide>
        <p15:guide id="7" orient="horz" pos="216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0977"/>
    <a:srgbClr val="8226E3"/>
    <a:srgbClr val="753A93"/>
    <a:srgbClr val="DCCEE4"/>
    <a:srgbClr val="FFD6E3"/>
    <a:srgbClr val="FFFFFF"/>
    <a:srgbClr val="976BAE"/>
    <a:srgbClr val="F92571"/>
    <a:srgbClr val="2D1451"/>
    <a:srgbClr val="22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83" autoAdjust="0"/>
    <p:restoredTop sz="95839"/>
  </p:normalViewPr>
  <p:slideViewPr>
    <p:cSldViewPr snapToGrid="0" showGuides="1">
      <p:cViewPr>
        <p:scale>
          <a:sx n="100" d="100"/>
          <a:sy n="100" d="100"/>
        </p:scale>
        <p:origin x="-816" y="-180"/>
      </p:cViewPr>
      <p:guideLst>
        <p:guide orient="horz" pos="2160"/>
        <p:guide pos="597"/>
        <p:guide pos="3591"/>
        <p:guide pos="5496"/>
        <p:guide pos="4112"/>
        <p:guide pos="3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92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1C361405-0046-9D03-26A4-D7ED10EA70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556CD2AD-A19E-4074-721F-6DBCBE680A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30D66-5BAA-C245-AD36-181B8EC875D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1947EE2-63DA-C2A1-5495-30E370423A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752603B-A0BC-AAAA-B5D6-B44F54E18A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7201F-1F39-2140-9B4A-3BC1B61B4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628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401BA-3150-4FF7-8D13-C8A64268AC63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F3B14-7AC8-406F-A299-37D37405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44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24CF317-460F-D66A-6ACF-27061C9DF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2D066F97-A6A0-B747-71F9-577306DB29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80F9F05F-4377-CED9-7FF7-AADFCC58E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18DC8F5-67F2-F257-7833-1FEA7A6F23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F3B14-7AC8-406F-A299-37D374056E4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327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3E69046-74A9-6BC0-030F-AF9856808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E235548D-D889-0AAA-F16C-FBBD8FABB9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62BED857-8CFB-C4D0-8AA7-4E459CD5C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80FF5E7-0C77-0F13-CEBC-1525084DF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F3B14-7AC8-406F-A299-37D374056E4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856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="" xmlns:a16="http://schemas.microsoft.com/office/drawing/2014/main" id="{DB9898DE-D265-4051-B751-CA3C0058CEC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92000" y="395288"/>
            <a:ext cx="5400000" cy="5400000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Иконка задачи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EF1F2D-30AB-40F9-9975-F952E50B7F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4323440"/>
            <a:ext cx="8930641" cy="827011"/>
          </a:xfrm>
          <a:noFill/>
        </p:spPr>
        <p:txBody>
          <a:bodyPr anchor="ctr" anchorCtr="0"/>
          <a:lstStyle>
            <a:lvl1pPr marL="0" indent="712788"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НАЗВАНИЕ КОМАНДЫ</a:t>
            </a:r>
          </a:p>
        </p:txBody>
      </p:sp>
      <p:sp>
        <p:nvSpPr>
          <p:cNvPr id="42" name="Рисунок 41">
            <a:extLst>
              <a:ext uri="{FF2B5EF4-FFF2-40B4-BE49-F238E27FC236}">
                <a16:creationId xmlns="" xmlns:a16="http://schemas.microsoft.com/office/drawing/2014/main" id="{37DC0E9B-2679-408D-851C-F21F4ACC673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2640" y="2911980"/>
            <a:ext cx="3386773" cy="1082589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Логотип/логотипы постановщика задачи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93F843A1-4640-4AAD-9DA4-206FA9FF2A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149851"/>
            <a:ext cx="8930641" cy="757174"/>
          </a:xfrm>
          <a:noFill/>
        </p:spPr>
        <p:txBody>
          <a:bodyPr>
            <a:normAutofit/>
          </a:bodyPr>
          <a:lstStyle>
            <a:lvl1pPr marL="0" indent="712788">
              <a:buNone/>
              <a:defRPr sz="1800"/>
            </a:lvl1pPr>
          </a:lstStyle>
          <a:p>
            <a:r>
              <a:rPr lang="ru-RU" sz="1600" b="0" dirty="0"/>
              <a:t>Номер и название задачи</a:t>
            </a:r>
          </a:p>
        </p:txBody>
      </p:sp>
    </p:spTree>
    <p:extLst>
      <p:ext uri="{BB962C8B-B14F-4D97-AF65-F5344CB8AC3E}">
        <p14:creationId xmlns:p14="http://schemas.microsoft.com/office/powerpoint/2010/main" val="234976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писание коман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="" xmlns:a16="http://schemas.microsoft.com/office/drawing/2014/main" id="{DB9898DE-D265-4051-B751-CA3C0058CEC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94095" y="1044081"/>
            <a:ext cx="4962943" cy="2221824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Фото команды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CA6654-BEE5-24C9-BC9D-BB6D2E0BEF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r>
              <a:rPr lang="ru-RU" dirty="0"/>
              <a:t>КОМАНДА «НАЗВАНИЕ»</a:t>
            </a:r>
          </a:p>
        </p:txBody>
      </p:sp>
    </p:spTree>
    <p:extLst>
      <p:ext uri="{BB962C8B-B14F-4D97-AF65-F5344CB8AC3E}">
        <p14:creationId xmlns:p14="http://schemas.microsoft.com/office/powerpoint/2010/main" val="166295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67EB9651-F031-4963-AFE9-33BCC0E88757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5" name="Заголовок 1">
            <a:extLst>
              <a:ext uri="{FF2B5EF4-FFF2-40B4-BE49-F238E27FC236}">
                <a16:creationId xmlns="" xmlns:a16="http://schemas.microsoft.com/office/drawing/2014/main" id="{DD9DB7EE-83C4-47FA-86C2-BDA70A053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r>
              <a:rPr lang="ru-RU" dirty="0"/>
              <a:t>КОМАНДА «НАЗВАНИЕ»</a:t>
            </a:r>
          </a:p>
        </p:txBody>
      </p:sp>
      <p:sp>
        <p:nvSpPr>
          <p:cNvPr id="47" name="Текст 35">
            <a:extLst>
              <a:ext uri="{FF2B5EF4-FFF2-40B4-BE49-F238E27FC236}">
                <a16:creationId xmlns="" xmlns:a16="http://schemas.microsoft.com/office/drawing/2014/main" id="{FACA3955-006D-424E-AF29-FC0EE3BE86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323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49" name="Текст 35">
            <a:extLst>
              <a:ext uri="{FF2B5EF4-FFF2-40B4-BE49-F238E27FC236}">
                <a16:creationId xmlns="" xmlns:a16="http://schemas.microsoft.com/office/drawing/2014/main" id="{D134429E-1F41-4952-92F7-E1A3625ABBD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14568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1" name="Текст 35">
            <a:extLst>
              <a:ext uri="{FF2B5EF4-FFF2-40B4-BE49-F238E27FC236}">
                <a16:creationId xmlns="" xmlns:a16="http://schemas.microsoft.com/office/drawing/2014/main" id="{62B71317-1166-483E-8736-3204197AE64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91192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3" name="Текст 35">
            <a:extLst>
              <a:ext uri="{FF2B5EF4-FFF2-40B4-BE49-F238E27FC236}">
                <a16:creationId xmlns="" xmlns:a16="http://schemas.microsoft.com/office/drawing/2014/main" id="{FE441C73-4DA4-470D-B9C8-52D6075710B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66644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5" name="Текст 35">
            <a:extLst>
              <a:ext uri="{FF2B5EF4-FFF2-40B4-BE49-F238E27FC236}">
                <a16:creationId xmlns="" xmlns:a16="http://schemas.microsoft.com/office/drawing/2014/main" id="{8792BADF-06A6-41F5-BB39-A425B78E14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42096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</p:spTree>
    <p:extLst>
      <p:ext uri="{BB962C8B-B14F-4D97-AF65-F5344CB8AC3E}">
        <p14:creationId xmlns:p14="http://schemas.microsoft.com/office/powerpoint/2010/main" val="218743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Дата 3">
            <a:extLst>
              <a:ext uri="{FF2B5EF4-FFF2-40B4-BE49-F238E27FC236}">
                <a16:creationId xmlns="" xmlns:a16="http://schemas.microsoft.com/office/drawing/2014/main" id="{1BE2B7EA-895D-4C57-B021-3ADF48C59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021F813-DBA1-42EC-A748-A9CC16659E6B}" type="datetime1">
              <a:rPr lang="ru-RU" smtClean="0"/>
              <a:t>29.09.2026</a:t>
            </a:fld>
            <a:endParaRPr lang="ru-RU"/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="" xmlns:a16="http://schemas.microsoft.com/office/drawing/2014/main" id="{8A502BD2-9512-4029-B654-E898F0583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Номер слайда 5">
            <a:extLst>
              <a:ext uri="{FF2B5EF4-FFF2-40B4-BE49-F238E27FC236}">
                <a16:creationId xmlns="" xmlns:a16="http://schemas.microsoft.com/office/drawing/2014/main" id="{E6724899-9B39-4945-8292-0304D1DFF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43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2">
            <a:extLst>
              <a:ext uri="{FF2B5EF4-FFF2-40B4-BE49-F238E27FC236}">
                <a16:creationId xmlns="" xmlns:a16="http://schemas.microsoft.com/office/drawing/2014/main" id="{35915C91-9468-44E0-9A6A-47C151E1C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Дата 3">
            <a:extLst>
              <a:ext uri="{FF2B5EF4-FFF2-40B4-BE49-F238E27FC236}">
                <a16:creationId xmlns="" xmlns:a16="http://schemas.microsoft.com/office/drawing/2014/main" id="{6043336A-E468-4FC7-B11B-D72F244391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DE2642A-6018-4CC1-81AB-5FD8D2782D4F}" type="datetime1">
              <a:rPr lang="ru-RU" smtClean="0"/>
              <a:t>29.09.2026</a:t>
            </a:fld>
            <a:endParaRPr lang="ru-RU"/>
          </a:p>
        </p:txBody>
      </p:sp>
      <p:sp>
        <p:nvSpPr>
          <p:cNvPr id="22" name="Нижний колонтитул 4">
            <a:extLst>
              <a:ext uri="{FF2B5EF4-FFF2-40B4-BE49-F238E27FC236}">
                <a16:creationId xmlns="" xmlns:a16="http://schemas.microsoft.com/office/drawing/2014/main" id="{49E78A2F-D265-4D7D-BF63-75BF9ACF9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5">
            <a:extLst>
              <a:ext uri="{FF2B5EF4-FFF2-40B4-BE49-F238E27FC236}">
                <a16:creationId xmlns="" xmlns:a16="http://schemas.microsoft.com/office/drawing/2014/main" id="{25A0EB89-1F02-40E6-9D89-EAA34874B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Заголовок 1">
            <a:extLst>
              <a:ext uri="{FF2B5EF4-FFF2-40B4-BE49-F238E27FC236}">
                <a16:creationId xmlns="" xmlns:a16="http://schemas.microsoft.com/office/drawing/2014/main" id="{D3BCB09B-B5ED-4308-BCBC-7DB6BF7E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46889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E4079CB-26E5-4E7E-8375-84F4748448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387" y="1016001"/>
            <a:ext cx="5704418" cy="518477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0B9B70F-56BE-4BFF-9AF1-3E24439A8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6" y="1016001"/>
            <a:ext cx="5670473" cy="518477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Дата 3">
            <a:extLst>
              <a:ext uri="{FF2B5EF4-FFF2-40B4-BE49-F238E27FC236}">
                <a16:creationId xmlns="" xmlns:a16="http://schemas.microsoft.com/office/drawing/2014/main" id="{A4424B46-3BA8-41B1-9808-8558C0F0E6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3014BBE-C503-4380-A869-5EE8294FE947}" type="datetime1">
              <a:rPr lang="ru-RU" smtClean="0"/>
              <a:t>29.09.2026</a:t>
            </a:fld>
            <a:endParaRPr lang="ru-RU"/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="" xmlns:a16="http://schemas.microsoft.com/office/drawing/2014/main" id="{4D73747B-1894-47A4-9E8B-797D1562E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Номер слайда 5">
            <a:extLst>
              <a:ext uri="{FF2B5EF4-FFF2-40B4-BE49-F238E27FC236}">
                <a16:creationId xmlns="" xmlns:a16="http://schemas.microsoft.com/office/drawing/2014/main" id="{0C3B5973-5E99-43F7-82C6-8E450D7A98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96698D82-4C1C-4876-84CF-285AAC91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586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286EEAA-87D1-47A5-B9C0-E5BAD703F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386" y="1015427"/>
            <a:ext cx="5682193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66" b="1"/>
            </a:lvl2pPr>
            <a:lvl3pPr marL="578755" indent="0">
              <a:buNone/>
              <a:defRPr sz="1141" b="1"/>
            </a:lvl3pPr>
            <a:lvl4pPr marL="868132" indent="0">
              <a:buNone/>
              <a:defRPr sz="1013" b="1"/>
            </a:lvl4pPr>
            <a:lvl5pPr marL="1157510" indent="0">
              <a:buNone/>
              <a:defRPr sz="1013" b="1"/>
            </a:lvl5pPr>
            <a:lvl6pPr marL="1446887" indent="0">
              <a:buNone/>
              <a:defRPr sz="1013" b="1"/>
            </a:lvl6pPr>
            <a:lvl7pPr marL="1736266" indent="0">
              <a:buNone/>
              <a:defRPr sz="1013" b="1"/>
            </a:lvl7pPr>
            <a:lvl8pPr marL="2025644" indent="0">
              <a:buNone/>
              <a:defRPr sz="1013" b="1"/>
            </a:lvl8pPr>
            <a:lvl9pPr marL="2315021" indent="0">
              <a:buNone/>
              <a:defRPr sz="10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A2D29F1-B583-4C98-B07B-171DC3552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9334" y="1598615"/>
            <a:ext cx="5648250" cy="46021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DE6D3064-465D-4982-AF9F-41FF98FCBF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5" y="1015427"/>
            <a:ext cx="5684841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66" b="1"/>
            </a:lvl2pPr>
            <a:lvl3pPr marL="578755" indent="0">
              <a:buNone/>
              <a:defRPr sz="1141" b="1"/>
            </a:lvl3pPr>
            <a:lvl4pPr marL="868132" indent="0">
              <a:buNone/>
              <a:defRPr sz="1013" b="1"/>
            </a:lvl4pPr>
            <a:lvl5pPr marL="1157510" indent="0">
              <a:buNone/>
              <a:defRPr sz="1013" b="1"/>
            </a:lvl5pPr>
            <a:lvl6pPr marL="1446887" indent="0">
              <a:buNone/>
              <a:defRPr sz="1013" b="1"/>
            </a:lvl6pPr>
            <a:lvl7pPr marL="1736266" indent="0">
              <a:buNone/>
              <a:defRPr sz="1013" b="1"/>
            </a:lvl7pPr>
            <a:lvl8pPr marL="2025644" indent="0">
              <a:buNone/>
              <a:defRPr sz="1013" b="1"/>
            </a:lvl8pPr>
            <a:lvl9pPr marL="2315021" indent="0">
              <a:buNone/>
              <a:defRPr sz="10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60E92CA-C4D7-4946-B437-9FCD4AA313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1598615"/>
            <a:ext cx="5670473" cy="46021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Дата 3">
            <a:extLst>
              <a:ext uri="{FF2B5EF4-FFF2-40B4-BE49-F238E27FC236}">
                <a16:creationId xmlns="" xmlns:a16="http://schemas.microsoft.com/office/drawing/2014/main" id="{50BC46DB-57AA-4551-8F67-742F842E12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D568497-304A-497F-ADAE-97D3CF462C1C}" type="datetime1">
              <a:rPr lang="ru-RU" smtClean="0"/>
              <a:t>29.09.2026</a:t>
            </a:fld>
            <a:endParaRPr lang="ru-RU"/>
          </a:p>
        </p:txBody>
      </p:sp>
      <p:sp>
        <p:nvSpPr>
          <p:cNvPr id="13" name="Нижний колонтитул 4">
            <a:extLst>
              <a:ext uri="{FF2B5EF4-FFF2-40B4-BE49-F238E27FC236}">
                <a16:creationId xmlns="" xmlns:a16="http://schemas.microsoft.com/office/drawing/2014/main" id="{F2048DE5-D653-4BDE-8495-A22EF4A50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Номер слайда 5">
            <a:extLst>
              <a:ext uri="{FF2B5EF4-FFF2-40B4-BE49-F238E27FC236}">
                <a16:creationId xmlns="" xmlns:a16="http://schemas.microsoft.com/office/drawing/2014/main" id="{E0E8C4D1-B7B4-4A6B-87A1-354341CD6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B533CD5F-4B3E-426C-9977-6EFBE36EE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34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4947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2CB240C-04A3-49D4-83F9-87A9C6C414DC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13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799615-B88F-452A-A6CA-6793B83165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6" y="1015999"/>
            <a:ext cx="4437062" cy="121341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B30D2CC-2D7F-43FF-B9B4-355F7E464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4" y="1015999"/>
            <a:ext cx="6673847" cy="5049521"/>
          </a:xfrm>
        </p:spPr>
        <p:txBody>
          <a:bodyPr>
            <a:normAutofit/>
          </a:bodyPr>
          <a:lstStyle>
            <a:lvl1pPr>
              <a:defRPr sz="1773"/>
            </a:lvl1pPr>
            <a:lvl2pPr>
              <a:defRPr sz="1520"/>
            </a:lvl2pPr>
            <a:lvl3pPr>
              <a:defRPr sz="1266"/>
            </a:lvl3pPr>
            <a:lvl4pPr>
              <a:defRPr sz="1141"/>
            </a:lvl4pPr>
            <a:lvl5pPr>
              <a:defRPr sz="1141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3E8D86B-609C-423A-9220-D7DC81877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966" y="2428239"/>
            <a:ext cx="4437062" cy="363728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89378" indent="0">
              <a:buNone/>
              <a:defRPr sz="886"/>
            </a:lvl2pPr>
            <a:lvl3pPr marL="578755" indent="0">
              <a:buNone/>
              <a:defRPr sz="760"/>
            </a:lvl3pPr>
            <a:lvl4pPr marL="868132" indent="0">
              <a:buNone/>
              <a:defRPr sz="631"/>
            </a:lvl4pPr>
            <a:lvl5pPr marL="1157510" indent="0">
              <a:buNone/>
              <a:defRPr sz="631"/>
            </a:lvl5pPr>
            <a:lvl6pPr marL="1446887" indent="0">
              <a:buNone/>
              <a:defRPr sz="631"/>
            </a:lvl6pPr>
            <a:lvl7pPr marL="1736266" indent="0">
              <a:buNone/>
              <a:defRPr sz="631"/>
            </a:lvl7pPr>
            <a:lvl8pPr marL="2025644" indent="0">
              <a:buNone/>
              <a:defRPr sz="631"/>
            </a:lvl8pPr>
            <a:lvl9pPr marL="2315021" indent="0">
              <a:buNone/>
              <a:defRPr sz="63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Дата 3">
            <a:extLst>
              <a:ext uri="{FF2B5EF4-FFF2-40B4-BE49-F238E27FC236}">
                <a16:creationId xmlns="" xmlns:a16="http://schemas.microsoft.com/office/drawing/2014/main" id="{3D3B951D-08AE-4736-8D36-4EB9974DAC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E74468B-3512-454B-AB51-7AE95604D39E}" type="datetime1">
              <a:rPr lang="ru-RU" smtClean="0"/>
              <a:t>29.09.2026</a:t>
            </a:fld>
            <a:endParaRPr lang="ru-RU"/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="" xmlns:a16="http://schemas.microsoft.com/office/drawing/2014/main" id="{D1D906C7-232A-4192-A02B-35F764700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0E0F42FE-1DE2-4412-B92B-28748FBE7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85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492DF34-242F-4712-ACC0-85E96FE00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B2196-A440-4E25-B9FF-D0ADB01B1A15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5BFC209-E220-4DB1-9582-A06EDB706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F045645C-2F92-4AF1-B96A-C79DEB76E7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2640" y="3922529"/>
            <a:ext cx="5293359" cy="1654542"/>
          </a:xfrm>
        </p:spPr>
        <p:txBody>
          <a:bodyPr anchor="ctr" anchorCtr="0"/>
          <a:lstStyle>
            <a:lvl1pPr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="" xmlns:a16="http://schemas.microsoft.com/office/drawing/2014/main" id="{424E19F6-1411-4AFE-9677-D4180DA21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571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7BAE699-64F9-49EF-B784-2DEF2B221955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="" xmlns:a16="http://schemas.microsoft.com/office/drawing/2014/main" id="{A8E19DA3-4B31-4259-B9A7-5F7A2E64285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73541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="" xmlns:a16="http://schemas.microsoft.com/office/drawing/2014/main" id="{42FEA996-0F55-4FCB-8FCC-C78FEA766CF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873544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="" xmlns:a16="http://schemas.microsoft.com/office/drawing/2014/main" id="{C4D8DFD8-867D-4062-800E-27B73FA83BF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854185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="" xmlns:a16="http://schemas.microsoft.com/office/drawing/2014/main" id="{01B4FB59-79EB-42C6-8468-505204DD843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854185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="" xmlns:a16="http://schemas.microsoft.com/office/drawing/2014/main" id="{2DD2E24E-A578-41A0-8812-3CEB5EB7DE2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854185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6" name="Текст 9">
            <a:extLst>
              <a:ext uri="{FF2B5EF4-FFF2-40B4-BE49-F238E27FC236}">
                <a16:creationId xmlns="" xmlns:a16="http://schemas.microsoft.com/office/drawing/2014/main" id="{29120726-8DD9-4194-A282-2630D18F49E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854185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0" name="Текст 6">
            <a:extLst>
              <a:ext uri="{FF2B5EF4-FFF2-40B4-BE49-F238E27FC236}">
                <a16:creationId xmlns="" xmlns:a16="http://schemas.microsoft.com/office/drawing/2014/main" id="{F30BC2DD-F35E-474E-A833-EA478E7F80B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46648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1" name="Текст 9">
            <a:extLst>
              <a:ext uri="{FF2B5EF4-FFF2-40B4-BE49-F238E27FC236}">
                <a16:creationId xmlns="" xmlns:a16="http://schemas.microsoft.com/office/drawing/2014/main" id="{7124A073-4FEB-4F54-A9B4-6797D7B46C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46651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2" name="Текст 6">
            <a:extLst>
              <a:ext uri="{FF2B5EF4-FFF2-40B4-BE49-F238E27FC236}">
                <a16:creationId xmlns="" xmlns:a16="http://schemas.microsoft.com/office/drawing/2014/main" id="{17FB4F65-9ABC-4376-8283-0F33F9BB91D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527292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3" name="Текст 9">
            <a:extLst>
              <a:ext uri="{FF2B5EF4-FFF2-40B4-BE49-F238E27FC236}">
                <a16:creationId xmlns="" xmlns:a16="http://schemas.microsoft.com/office/drawing/2014/main" id="{C2E3AAAD-E9EB-4A42-ADAF-EDA850F01ED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527292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="" xmlns:a16="http://schemas.microsoft.com/office/drawing/2014/main" id="{835470A4-56EB-4A53-A875-42155372D2D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527292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5" name="Текст 9">
            <a:extLst>
              <a:ext uri="{FF2B5EF4-FFF2-40B4-BE49-F238E27FC236}">
                <a16:creationId xmlns="" xmlns:a16="http://schemas.microsoft.com/office/drawing/2014/main" id="{ED3CC4C2-7EF9-4A4B-BDD1-B16EF36B84C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527292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7" name="Текст 6">
            <a:extLst>
              <a:ext uri="{FF2B5EF4-FFF2-40B4-BE49-F238E27FC236}">
                <a16:creationId xmlns="" xmlns:a16="http://schemas.microsoft.com/office/drawing/2014/main" id="{53CEA4EC-5717-426C-A1A1-534D0A05524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8493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28" name="Текст 6">
            <a:extLst>
              <a:ext uri="{FF2B5EF4-FFF2-40B4-BE49-F238E27FC236}">
                <a16:creationId xmlns="" xmlns:a16="http://schemas.microsoft.com/office/drawing/2014/main" id="{ECD22E46-ECAB-4A6C-9243-E1661118B47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9137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02</a:t>
            </a:r>
          </a:p>
        </p:txBody>
      </p:sp>
      <p:sp>
        <p:nvSpPr>
          <p:cNvPr id="29" name="Текст 6">
            <a:extLst>
              <a:ext uri="{FF2B5EF4-FFF2-40B4-BE49-F238E27FC236}">
                <a16:creationId xmlns="" xmlns:a16="http://schemas.microsoft.com/office/drawing/2014/main" id="{A3CA815C-23B0-4736-B973-0A405AFC5D0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9137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03</a:t>
            </a:r>
          </a:p>
        </p:txBody>
      </p:sp>
      <p:sp>
        <p:nvSpPr>
          <p:cNvPr id="30" name="Текст 6">
            <a:extLst>
              <a:ext uri="{FF2B5EF4-FFF2-40B4-BE49-F238E27FC236}">
                <a16:creationId xmlns="" xmlns:a16="http://schemas.microsoft.com/office/drawing/2014/main" id="{0C64CE05-E630-4FDE-B773-3165E579B3B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451600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04</a:t>
            </a:r>
          </a:p>
        </p:txBody>
      </p:sp>
      <p:sp>
        <p:nvSpPr>
          <p:cNvPr id="31" name="Текст 6">
            <a:extLst>
              <a:ext uri="{FF2B5EF4-FFF2-40B4-BE49-F238E27FC236}">
                <a16:creationId xmlns="" xmlns:a16="http://schemas.microsoft.com/office/drawing/2014/main" id="{52DBB510-86A6-45BB-B6E1-54FE5A86B4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432244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05</a:t>
            </a:r>
          </a:p>
        </p:txBody>
      </p:sp>
      <p:sp>
        <p:nvSpPr>
          <p:cNvPr id="32" name="Текст 6">
            <a:extLst>
              <a:ext uri="{FF2B5EF4-FFF2-40B4-BE49-F238E27FC236}">
                <a16:creationId xmlns="" xmlns:a16="http://schemas.microsoft.com/office/drawing/2014/main" id="{CA530A5B-20B1-4742-8CF2-55C8F5CC1E9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432244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188858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AFA80CC-940E-479C-90C0-76DA923785E9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68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7" name="Рисунок 7">
            <a:extLst>
              <a:ext uri="{FF2B5EF4-FFF2-40B4-BE49-F238E27FC236}">
                <a16:creationId xmlns="" xmlns:a16="http://schemas.microsoft.com/office/drawing/2014/main" id="{7F6989B1-EABA-40DD-BFD6-7E0075CDDE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40147" y="1016001"/>
            <a:ext cx="4405777" cy="3078479"/>
          </a:xfrm>
        </p:spPr>
        <p:txBody>
          <a:bodyPr/>
          <a:lstStyle/>
          <a:p>
            <a:endParaRPr lang="ru-RU"/>
          </a:p>
        </p:txBody>
      </p:sp>
      <p:sp>
        <p:nvSpPr>
          <p:cNvPr id="28" name="Рисунок 9">
            <a:extLst>
              <a:ext uri="{FF2B5EF4-FFF2-40B4-BE49-F238E27FC236}">
                <a16:creationId xmlns="" xmlns:a16="http://schemas.microsoft.com/office/drawing/2014/main" id="{C157B27F-5477-43C4-BE9E-F7CF2A081F1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40149" y="4389108"/>
            <a:ext cx="4405775" cy="18116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11">
            <a:extLst>
              <a:ext uri="{FF2B5EF4-FFF2-40B4-BE49-F238E27FC236}">
                <a16:creationId xmlns="" xmlns:a16="http://schemas.microsoft.com/office/drawing/2014/main" id="{3E695B26-F7D2-4380-AAA1-0FB24A689A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6075" y="3223948"/>
            <a:ext cx="6806142" cy="2976827"/>
          </a:xfrm>
        </p:spPr>
        <p:txBody>
          <a:bodyPr/>
          <a:lstStyle/>
          <a:p>
            <a:endParaRPr lang="ru-RU"/>
          </a:p>
        </p:txBody>
      </p:sp>
      <p:sp>
        <p:nvSpPr>
          <p:cNvPr id="30" name="Текст 15">
            <a:extLst>
              <a:ext uri="{FF2B5EF4-FFF2-40B4-BE49-F238E27FC236}">
                <a16:creationId xmlns="" xmlns:a16="http://schemas.microsoft.com/office/drawing/2014/main" id="{7EA2CF14-9D94-4B6F-AAA7-0B38CBB65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6075" y="1016001"/>
            <a:ext cx="6806142" cy="202988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36016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82A4DA7B-A7D8-4443-AD1C-4C7CDC678488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3" name="Текст 101">
            <a:extLst>
              <a:ext uri="{FF2B5EF4-FFF2-40B4-BE49-F238E27FC236}">
                <a16:creationId xmlns="" xmlns:a16="http://schemas.microsoft.com/office/drawing/2014/main" id="{B61EFF39-7063-4F67-A1C0-B9D05F3602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94303" y="2973742"/>
            <a:ext cx="2190810" cy="910516"/>
          </a:xfrm>
        </p:spPr>
        <p:txBody>
          <a:bodyPr/>
          <a:lstStyle>
            <a:lvl1pPr marL="0" indent="0" algn="ctr">
              <a:buNone/>
              <a:defRPr lang="ru-RU" dirty="0"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5" name="Текст 74">
            <a:extLst>
              <a:ext uri="{FF2B5EF4-FFF2-40B4-BE49-F238E27FC236}">
                <a16:creationId xmlns="" xmlns:a16="http://schemas.microsoft.com/office/drawing/2014/main" id="{A0F2F041-BB01-463D-9CD2-6A231D592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62924" y="158812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6" name="Текст 74">
            <a:extLst>
              <a:ext uri="{FF2B5EF4-FFF2-40B4-BE49-F238E27FC236}">
                <a16:creationId xmlns="" xmlns:a16="http://schemas.microsoft.com/office/drawing/2014/main" id="{58BDD636-A558-406A-A768-05FF3D12BD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62924" y="244513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7" name="Текст 74">
            <a:extLst>
              <a:ext uri="{FF2B5EF4-FFF2-40B4-BE49-F238E27FC236}">
                <a16:creationId xmlns="" xmlns:a16="http://schemas.microsoft.com/office/drawing/2014/main" id="{53EE4994-79EE-43D0-B40B-E2DE25879B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62924" y="3302147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8" name="Текст 74">
            <a:extLst>
              <a:ext uri="{FF2B5EF4-FFF2-40B4-BE49-F238E27FC236}">
                <a16:creationId xmlns="" xmlns:a16="http://schemas.microsoft.com/office/drawing/2014/main" id="{4CD31D83-EE69-46A0-B5B2-B2969969DC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62924" y="415915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9" name="Текст 74">
            <a:extLst>
              <a:ext uri="{FF2B5EF4-FFF2-40B4-BE49-F238E27FC236}">
                <a16:creationId xmlns="" xmlns:a16="http://schemas.microsoft.com/office/drawing/2014/main" id="{BFB2A4EF-E632-42AC-82F0-453D4A95A9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62924" y="501616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6109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4E505DF-C567-47F2-9374-60838F800101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=""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26867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=""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626932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=""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807582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=""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3407647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=""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4584029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=""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5184094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69948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938A0C3-5C2F-47B8-B008-79A49A1195BA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53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=""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16000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=""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=""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284561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=""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=""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3553122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=""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3932659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35">
            <a:extLst>
              <a:ext uri="{FF2B5EF4-FFF2-40B4-BE49-F238E27FC236}">
                <a16:creationId xmlns="" xmlns:a16="http://schemas.microsoft.com/office/drawing/2014/main" id="{6305AE9F-2B19-4EA1-A48B-435746C35E6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83077" y="4821684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35">
            <a:extLst>
              <a:ext uri="{FF2B5EF4-FFF2-40B4-BE49-F238E27FC236}">
                <a16:creationId xmlns="" xmlns:a16="http://schemas.microsoft.com/office/drawing/2014/main" id="{CF9D9CFB-62B9-4CE0-8770-0CB398D99F7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6386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BF4F29EB-DFD0-428E-8E89-ED117A3553E3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21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=""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16000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=""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=""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284561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=""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=""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3553122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=""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3932659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35">
            <a:extLst>
              <a:ext uri="{FF2B5EF4-FFF2-40B4-BE49-F238E27FC236}">
                <a16:creationId xmlns="" xmlns:a16="http://schemas.microsoft.com/office/drawing/2014/main" id="{6305AE9F-2B19-4EA1-A48B-435746C35E6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83077" y="4821684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35">
            <a:extLst>
              <a:ext uri="{FF2B5EF4-FFF2-40B4-BE49-F238E27FC236}">
                <a16:creationId xmlns="" xmlns:a16="http://schemas.microsoft.com/office/drawing/2014/main" id="{CF9D9CFB-62B9-4CE0-8770-0CB398D99F7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805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д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52F0272-0FEA-44CE-966E-3D169B2F53D4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35">
            <a:extLst>
              <a:ext uri="{FF2B5EF4-FFF2-40B4-BE49-F238E27FC236}">
                <a16:creationId xmlns="" xmlns:a16="http://schemas.microsoft.com/office/drawing/2014/main" id="{BE583EE3-33C6-4FCC-9F56-28AB0B4FCA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6075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35">
            <a:extLst>
              <a:ext uri="{FF2B5EF4-FFF2-40B4-BE49-F238E27FC236}">
                <a16:creationId xmlns="" xmlns:a16="http://schemas.microsoft.com/office/drawing/2014/main" id="{AFEBE25F-FFFE-4B9D-94E7-7A69C7B0D74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6075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Текст 35">
            <a:extLst>
              <a:ext uri="{FF2B5EF4-FFF2-40B4-BE49-F238E27FC236}">
                <a16:creationId xmlns="" xmlns:a16="http://schemas.microsoft.com/office/drawing/2014/main" id="{3E63DE62-DFB7-44A9-A85D-B687FAE797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832960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Текст 35">
            <a:extLst>
              <a:ext uri="{FF2B5EF4-FFF2-40B4-BE49-F238E27FC236}">
                <a16:creationId xmlns="" xmlns:a16="http://schemas.microsoft.com/office/drawing/2014/main" id="{65791B9B-D32F-4C66-AD0A-B1F3CB6B2B2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832960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4" name="Текст 35">
            <a:extLst>
              <a:ext uri="{FF2B5EF4-FFF2-40B4-BE49-F238E27FC236}">
                <a16:creationId xmlns="" xmlns:a16="http://schemas.microsoft.com/office/drawing/2014/main" id="{3052024B-27A5-4D0B-A7E7-5161FB0ED37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330862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5" name="Текст 35">
            <a:extLst>
              <a:ext uri="{FF2B5EF4-FFF2-40B4-BE49-F238E27FC236}">
                <a16:creationId xmlns="" xmlns:a16="http://schemas.microsoft.com/office/drawing/2014/main" id="{9DFC47B0-ECC1-49CE-99A3-DC05480669A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330862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6" name="Текст 35">
            <a:extLst>
              <a:ext uri="{FF2B5EF4-FFF2-40B4-BE49-F238E27FC236}">
                <a16:creationId xmlns="" xmlns:a16="http://schemas.microsoft.com/office/drawing/2014/main" id="{3B86BD35-3919-4E07-B138-AAF7CFF7DF0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593517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7" name="Текст 35">
            <a:extLst>
              <a:ext uri="{FF2B5EF4-FFF2-40B4-BE49-F238E27FC236}">
                <a16:creationId xmlns="" xmlns:a16="http://schemas.microsoft.com/office/drawing/2014/main" id="{10D94F19-5929-4A71-8C96-769ED6DD0BA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93517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8" name="Текст 35">
            <a:extLst>
              <a:ext uri="{FF2B5EF4-FFF2-40B4-BE49-F238E27FC236}">
                <a16:creationId xmlns="" xmlns:a16="http://schemas.microsoft.com/office/drawing/2014/main" id="{D84303F2-08F5-497F-BC9B-59F70995863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080402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9" name="Текст 35">
            <a:extLst>
              <a:ext uri="{FF2B5EF4-FFF2-40B4-BE49-F238E27FC236}">
                <a16:creationId xmlns="" xmlns:a16="http://schemas.microsoft.com/office/drawing/2014/main" id="{EA5C32CD-4539-4313-8B67-943CB8F5EBD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80402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0" name="Заголовок 1">
            <a:extLst>
              <a:ext uri="{FF2B5EF4-FFF2-40B4-BE49-F238E27FC236}">
                <a16:creationId xmlns=""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256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59117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62B0DBE-B5A9-470E-85A9-7CC062D5339A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=""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650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0" name="Текст 35">
            <a:extLst>
              <a:ext uri="{FF2B5EF4-FFF2-40B4-BE49-F238E27FC236}">
                <a16:creationId xmlns="" xmlns:a16="http://schemas.microsoft.com/office/drawing/2014/main" id="{2FAEFDC9-8968-4F3D-8F8F-5591D6F30F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7027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Описание проблемы </a:t>
            </a:r>
          </a:p>
        </p:txBody>
      </p:sp>
      <p:sp>
        <p:nvSpPr>
          <p:cNvPr id="152" name="Текст 35">
            <a:extLst>
              <a:ext uri="{FF2B5EF4-FFF2-40B4-BE49-F238E27FC236}">
                <a16:creationId xmlns="" xmlns:a16="http://schemas.microsoft.com/office/drawing/2014/main" id="{A7C77525-23F2-401E-A901-0374D8239BB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64542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Примеры уже имеющихся способов решения данной проблемы</a:t>
            </a:r>
          </a:p>
        </p:txBody>
      </p:sp>
      <p:sp>
        <p:nvSpPr>
          <p:cNvPr id="153" name="Текст 35">
            <a:extLst>
              <a:ext uri="{FF2B5EF4-FFF2-40B4-BE49-F238E27FC236}">
                <a16:creationId xmlns="" xmlns:a16="http://schemas.microsoft.com/office/drawing/2014/main" id="{D2F4E226-3842-4532-A60F-4E8C02DAD6D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5481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Ваше предложение решения данной проблемы</a:t>
            </a:r>
          </a:p>
        </p:txBody>
      </p:sp>
      <p:sp>
        <p:nvSpPr>
          <p:cNvPr id="189" name="Текст 35">
            <a:extLst>
              <a:ext uri="{FF2B5EF4-FFF2-40B4-BE49-F238E27FC236}">
                <a16:creationId xmlns="" xmlns:a16="http://schemas.microsoft.com/office/drawing/2014/main" id="{C44A233F-7BDF-4F40-844F-FC23B1912AA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027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Проблема</a:t>
            </a:r>
          </a:p>
        </p:txBody>
      </p:sp>
      <p:sp>
        <p:nvSpPr>
          <p:cNvPr id="190" name="Текст 35">
            <a:extLst>
              <a:ext uri="{FF2B5EF4-FFF2-40B4-BE49-F238E27FC236}">
                <a16:creationId xmlns="" xmlns:a16="http://schemas.microsoft.com/office/drawing/2014/main" id="{1683ED6E-2444-48B8-A78B-F1EBA53E21C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64542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Альтернативные решения</a:t>
            </a:r>
          </a:p>
        </p:txBody>
      </p:sp>
      <p:sp>
        <p:nvSpPr>
          <p:cNvPr id="191" name="Текст 35">
            <a:extLst>
              <a:ext uri="{FF2B5EF4-FFF2-40B4-BE49-F238E27FC236}">
                <a16:creationId xmlns="" xmlns:a16="http://schemas.microsoft.com/office/drawing/2014/main" id="{B788F042-DAFC-4B5A-B1AA-8ADEFAAA980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85481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875273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icture Placeholder 1">
            <a:extLst>
              <a:ext uri="{FF2B5EF4-FFF2-40B4-BE49-F238E27FC236}">
                <a16:creationId xmlns="" xmlns:a16="http://schemas.microsoft.com/office/drawing/2014/main" id="{F4BB4485-D5EB-48AD-A465-1B1299C88C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62940" y="1264478"/>
            <a:ext cx="3866121" cy="2436377"/>
          </a:xfrm>
        </p:spPr>
      </p:sp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D396B86-640F-4AD1-BBB2-E085B6CD8771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=""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8340B20B-0618-415E-8908-3C85578C4D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6075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0" name="Текст 7">
            <a:extLst>
              <a:ext uri="{FF2B5EF4-FFF2-40B4-BE49-F238E27FC236}">
                <a16:creationId xmlns="" xmlns:a16="http://schemas.microsoft.com/office/drawing/2014/main" id="{47A76FC9-6FDA-4102-9D33-F9766B07D3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40502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1" name="Текст 7">
            <a:extLst>
              <a:ext uri="{FF2B5EF4-FFF2-40B4-BE49-F238E27FC236}">
                <a16:creationId xmlns="" xmlns:a16="http://schemas.microsoft.com/office/drawing/2014/main" id="{7C8F4076-BB2C-4FA3-9BAD-5EF87B638D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30203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69912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3AF0E63-1EB1-47F5-B09E-CA3E5DE528F3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=""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89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8340B20B-0618-415E-8908-3C85578C4D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0643" y="4324451"/>
            <a:ext cx="4121687" cy="16122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0" name="Текст 7">
            <a:extLst>
              <a:ext uri="{FF2B5EF4-FFF2-40B4-BE49-F238E27FC236}">
                <a16:creationId xmlns="" xmlns:a16="http://schemas.microsoft.com/office/drawing/2014/main" id="{47A76FC9-6FDA-4102-9D33-F9766B07D3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7950" y="4324451"/>
            <a:ext cx="4121687" cy="16122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9" name="Picture Placeholder 1">
            <a:extLst>
              <a:ext uri="{FF2B5EF4-FFF2-40B4-BE49-F238E27FC236}">
                <a16:creationId xmlns="" xmlns:a16="http://schemas.microsoft.com/office/drawing/2014/main" id="{F4BB4485-D5EB-48AD-A465-1B1299C88C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10642" y="1577998"/>
            <a:ext cx="4121688" cy="2283975"/>
          </a:xfrm>
        </p:spPr>
      </p:sp>
      <p:sp>
        <p:nvSpPr>
          <p:cNvPr id="123" name="Picture Placeholder 1">
            <a:extLst>
              <a:ext uri="{FF2B5EF4-FFF2-40B4-BE49-F238E27FC236}">
                <a16:creationId xmlns="" xmlns:a16="http://schemas.microsoft.com/office/drawing/2014/main" id="{C7FB8BAF-17B6-40DC-9912-73B3494AC45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55540" y="1577998"/>
            <a:ext cx="4121688" cy="2283975"/>
          </a:xfrm>
        </p:spPr>
      </p:sp>
    </p:spTree>
    <p:extLst>
      <p:ext uri="{BB962C8B-B14F-4D97-AF65-F5344CB8AC3E}">
        <p14:creationId xmlns:p14="http://schemas.microsoft.com/office/powerpoint/2010/main" val="2282395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icture Placeholder 1">
            <a:extLst>
              <a:ext uri="{FF2B5EF4-FFF2-40B4-BE49-F238E27FC236}">
                <a16:creationId xmlns="" xmlns:a16="http://schemas.microsoft.com/office/drawing/2014/main" id="{2E6A2544-8689-48EB-9658-2D1DE4E487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09872" y="1235915"/>
            <a:ext cx="2172255" cy="4602697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30" name="Текст 35">
            <a:extLst>
              <a:ext uri="{FF2B5EF4-FFF2-40B4-BE49-F238E27FC236}">
                <a16:creationId xmlns="" xmlns:a16="http://schemas.microsoft.com/office/drawing/2014/main" id="{34F2EADD-49A3-44E7-AC8B-D07BF1B4F1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6349" y="1641283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6" name="Текст 35">
            <a:extLst>
              <a:ext uri="{FF2B5EF4-FFF2-40B4-BE49-F238E27FC236}">
                <a16:creationId xmlns="" xmlns:a16="http://schemas.microsoft.com/office/drawing/2014/main" id="{15551546-3EE0-4A54-9DEE-1E9FEBF43B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6349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7" name="Текст 35">
            <a:extLst>
              <a:ext uri="{FF2B5EF4-FFF2-40B4-BE49-F238E27FC236}">
                <a16:creationId xmlns="" xmlns:a16="http://schemas.microsoft.com/office/drawing/2014/main" id="{9D9ADB6F-AC53-4034-92EE-80435562B80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40021" y="1641283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8" name="Текст 35">
            <a:extLst>
              <a:ext uri="{FF2B5EF4-FFF2-40B4-BE49-F238E27FC236}">
                <a16:creationId xmlns="" xmlns:a16="http://schemas.microsoft.com/office/drawing/2014/main" id="{EAB22390-1508-4419-B1B3-375A734DF0E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040021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9" name="Текст 35">
            <a:extLst>
              <a:ext uri="{FF2B5EF4-FFF2-40B4-BE49-F238E27FC236}">
                <a16:creationId xmlns="" xmlns:a16="http://schemas.microsoft.com/office/drawing/2014/main" id="{FF699DD2-8E32-4C98-8444-90139EB2FDC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49" y="3864598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0" name="Текст 35">
            <a:extLst>
              <a:ext uri="{FF2B5EF4-FFF2-40B4-BE49-F238E27FC236}">
                <a16:creationId xmlns="" xmlns:a16="http://schemas.microsoft.com/office/drawing/2014/main" id="{6496F1D2-4B4B-412C-B228-1C27099F20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56349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1" name="Текст 35">
            <a:extLst>
              <a:ext uri="{FF2B5EF4-FFF2-40B4-BE49-F238E27FC236}">
                <a16:creationId xmlns="" xmlns:a16="http://schemas.microsoft.com/office/drawing/2014/main" id="{55E268D8-B309-4AA0-8E1B-30DF4A8672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040021" y="3864598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2" name="Текст 35">
            <a:extLst>
              <a:ext uri="{FF2B5EF4-FFF2-40B4-BE49-F238E27FC236}">
                <a16:creationId xmlns="" xmlns:a16="http://schemas.microsoft.com/office/drawing/2014/main" id="{E6797EA4-A26A-41BA-A1AB-8E1F9B9574D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040021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68" name="Google Shape;2799;p94">
            <a:extLst>
              <a:ext uri="{FF2B5EF4-FFF2-40B4-BE49-F238E27FC236}">
                <a16:creationId xmlns="" xmlns:a16="http://schemas.microsoft.com/office/drawing/2014/main" id="{FA0271FA-A51F-4387-9143-29364B78BFC3}"/>
              </a:ext>
            </a:extLst>
          </p:cNvPr>
          <p:cNvCxnSpPr>
            <a:cxnSpLocks/>
          </p:cNvCxnSpPr>
          <p:nvPr userDrawn="1"/>
        </p:nvCxnSpPr>
        <p:spPr>
          <a:xfrm>
            <a:off x="4244694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" name="Google Shape;2799;p94">
            <a:extLst>
              <a:ext uri="{FF2B5EF4-FFF2-40B4-BE49-F238E27FC236}">
                <a16:creationId xmlns="" xmlns:a16="http://schemas.microsoft.com/office/drawing/2014/main" id="{83B50154-F03F-4297-B4A8-C77D1687B8DA}"/>
              </a:ext>
            </a:extLst>
          </p:cNvPr>
          <p:cNvCxnSpPr>
            <a:cxnSpLocks/>
          </p:cNvCxnSpPr>
          <p:nvPr userDrawn="1"/>
        </p:nvCxnSpPr>
        <p:spPr>
          <a:xfrm>
            <a:off x="4244694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2799;p94">
            <a:extLst>
              <a:ext uri="{FF2B5EF4-FFF2-40B4-BE49-F238E27FC236}">
                <a16:creationId xmlns="" xmlns:a16="http://schemas.microsoft.com/office/drawing/2014/main" id="{89D0D73E-B609-4208-BFA6-94ED3BC232A9}"/>
              </a:ext>
            </a:extLst>
          </p:cNvPr>
          <p:cNvCxnSpPr>
            <a:cxnSpLocks/>
          </p:cNvCxnSpPr>
          <p:nvPr userDrawn="1"/>
        </p:nvCxnSpPr>
        <p:spPr>
          <a:xfrm>
            <a:off x="7250583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1" name="Google Shape;2799;p94">
            <a:extLst>
              <a:ext uri="{FF2B5EF4-FFF2-40B4-BE49-F238E27FC236}">
                <a16:creationId xmlns="" xmlns:a16="http://schemas.microsoft.com/office/drawing/2014/main" id="{1DD03E5E-FCF0-4EC5-BA97-518950F7A41C}"/>
              </a:ext>
            </a:extLst>
          </p:cNvPr>
          <p:cNvCxnSpPr>
            <a:cxnSpLocks/>
          </p:cNvCxnSpPr>
          <p:nvPr userDrawn="1"/>
        </p:nvCxnSpPr>
        <p:spPr>
          <a:xfrm>
            <a:off x="7250583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A19765B8-4F24-5E1F-432E-F592BFAF7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Дата 8">
            <a:extLst>
              <a:ext uri="{FF2B5EF4-FFF2-40B4-BE49-F238E27FC236}">
                <a16:creationId xmlns="" xmlns:a16="http://schemas.microsoft.com/office/drawing/2014/main" id="{E19B813A-8796-C89A-4669-BFA5CA98F24A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9D490EE5-ED7D-46E8-8345-A78A0CB0F4A4}" type="datetime1">
              <a:rPr lang="ru-RU" smtClean="0"/>
              <a:t>29.09.2026</a:t>
            </a:fld>
            <a:endParaRPr lang="ru-RU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="" xmlns:a16="http://schemas.microsoft.com/office/drawing/2014/main" id="{2648A9B9-3888-6E59-EA1C-76276C4EE93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>
            <a:extLst>
              <a:ext uri="{FF2B5EF4-FFF2-40B4-BE49-F238E27FC236}">
                <a16:creationId xmlns="" xmlns:a16="http://schemas.microsoft.com/office/drawing/2014/main" id="{0E2B1EF5-F5AA-C72A-5C4D-8EE372388A4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419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icture Placeholder 1">
            <a:extLst>
              <a:ext uri="{FF2B5EF4-FFF2-40B4-BE49-F238E27FC236}">
                <a16:creationId xmlns="" xmlns:a16="http://schemas.microsoft.com/office/drawing/2014/main" id="{2E6A2544-8689-48EB-9658-2D1DE4E487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01460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75" name="Picture Placeholder 1">
            <a:extLst>
              <a:ext uri="{FF2B5EF4-FFF2-40B4-BE49-F238E27FC236}">
                <a16:creationId xmlns="" xmlns:a16="http://schemas.microsoft.com/office/drawing/2014/main" id="{5F8A3887-CB84-43EA-BFC4-CD93F421C5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1097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02" name="Picture Placeholder 1">
            <a:extLst>
              <a:ext uri="{FF2B5EF4-FFF2-40B4-BE49-F238E27FC236}">
                <a16:creationId xmlns="" xmlns:a16="http://schemas.microsoft.com/office/drawing/2014/main" id="{E009EEBC-6069-4389-9953-A05FCC07FD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60734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71" name="Picture Placeholder 1">
            <a:extLst>
              <a:ext uri="{FF2B5EF4-FFF2-40B4-BE49-F238E27FC236}">
                <a16:creationId xmlns="" xmlns:a16="http://schemas.microsoft.com/office/drawing/2014/main" id="{16E9D3D5-A966-4770-89F5-48C9F92735F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90368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5" name="Дата 3">
            <a:extLst>
              <a:ext uri="{FF2B5EF4-FFF2-40B4-BE49-F238E27FC236}">
                <a16:creationId xmlns=""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C8C16AD-D907-4463-BE30-FCBB33ACAE3F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=""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7" name="Текст 7">
            <a:extLst>
              <a:ext uri="{FF2B5EF4-FFF2-40B4-BE49-F238E27FC236}">
                <a16:creationId xmlns="" xmlns:a16="http://schemas.microsoft.com/office/drawing/2014/main" id="{B3D45624-8EA3-4B52-B030-A364BB470C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6076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98" name="Текст 7">
            <a:extLst>
              <a:ext uri="{FF2B5EF4-FFF2-40B4-BE49-F238E27FC236}">
                <a16:creationId xmlns="" xmlns:a16="http://schemas.microsoft.com/office/drawing/2014/main" id="{CA86BD45-703D-484A-9D4A-1FEA90A480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69562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99" name="Текст 7">
            <a:extLst>
              <a:ext uri="{FF2B5EF4-FFF2-40B4-BE49-F238E27FC236}">
                <a16:creationId xmlns="" xmlns:a16="http://schemas.microsoft.com/office/drawing/2014/main" id="{0FE3D94F-B533-4C0D-9E9B-72F0670630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048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00" name="Текст 7">
            <a:extLst>
              <a:ext uri="{FF2B5EF4-FFF2-40B4-BE49-F238E27FC236}">
                <a16:creationId xmlns="" xmlns:a16="http://schemas.microsoft.com/office/drawing/2014/main" id="{0C4A1F6E-BDC1-410D-A748-7E90C2221ED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6535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008DEFE-D4AF-4461-AEAA-AABBFA147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18645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9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BCE23A-38F1-44E4-8D99-E9CD24A3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6EAD268-7E0C-4473-BF2C-A75921B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905FB47-C828-44E8-81A6-7D70F28691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D490EE5-ED7D-46E8-8345-A78A0CB0F4A4}" type="datetime1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38C8EAA-BD95-4729-8C84-AB6D45F44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="" xmlns:a16="http://schemas.microsoft.com/office/drawing/2014/main" id="{797EBB71-A16C-4900-8120-78386F05C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1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4" r:id="rId2"/>
    <p:sldLayoutId id="2147483694" r:id="rId3"/>
    <p:sldLayoutId id="2147483688" r:id="rId4"/>
    <p:sldLayoutId id="2147483662" r:id="rId5"/>
    <p:sldLayoutId id="2147483663" r:id="rId6"/>
    <p:sldLayoutId id="2147483664" r:id="rId7"/>
    <p:sldLayoutId id="2147483666" r:id="rId8"/>
    <p:sldLayoutId id="2147483667" r:id="rId9"/>
    <p:sldLayoutId id="2147483668" r:id="rId10"/>
    <p:sldLayoutId id="2147483689" r:id="rId11"/>
    <p:sldLayoutId id="2147483690" r:id="rId12"/>
    <p:sldLayoutId id="2147483702" r:id="rId13"/>
    <p:sldLayoutId id="2147483691" r:id="rId14"/>
    <p:sldLayoutId id="2147483692" r:id="rId15"/>
    <p:sldLayoutId id="2147483693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3" r:id="rId23"/>
  </p:sldLayoutIdLst>
  <p:hf hdr="0" ftr="0" dt="0"/>
  <p:txStyles>
    <p:titleStyle>
      <a:lvl1pPr algn="l" defTabSz="578755" rtl="0" eaLnBrk="1" latinLnBrk="0" hangingPunct="1">
        <a:lnSpc>
          <a:spcPct val="90000"/>
        </a:lnSpc>
        <a:spcBef>
          <a:spcPct val="0"/>
        </a:spcBef>
        <a:buNone/>
        <a:defRPr sz="1997" b="1" kern="1200">
          <a:solidFill>
            <a:schemeClr val="bg1">
              <a:lumMod val="95000"/>
            </a:schemeClr>
          </a:solidFill>
          <a:latin typeface="+mj-lt"/>
          <a:ea typeface="+mj-ea"/>
          <a:cs typeface="Amatic SC" panose="00000500000000000000" pitchFamily="2" charset="-79"/>
        </a:defRPr>
      </a:lvl1pPr>
    </p:titleStyle>
    <p:bodyStyle>
      <a:lvl1pPr marL="144688" indent="-144688" algn="l" defTabSz="578755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1452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434067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271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723445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9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012822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0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1302200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0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1591576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6pPr>
      <a:lvl7pPr marL="1880955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7pPr>
      <a:lvl8pPr marL="2170334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8pPr>
      <a:lvl9pPr marL="2459712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1pPr>
      <a:lvl2pPr marL="289378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2pPr>
      <a:lvl3pPr marL="578755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3pPr>
      <a:lvl4pPr marL="868132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4pPr>
      <a:lvl5pPr marL="1157510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5pPr>
      <a:lvl6pPr marL="1446887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6pPr>
      <a:lvl7pPr marL="1736266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7pPr>
      <a:lvl8pPr marL="2025644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8pPr>
      <a:lvl9pPr marL="2315021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9" orient="horz" pos="4156">
          <p15:clr>
            <a:srgbClr val="F26B43"/>
          </p15:clr>
        </p15:guide>
        <p15:guide id="20" orient="horz" pos="482">
          <p15:clr>
            <a:srgbClr val="F26B43"/>
          </p15:clr>
        </p15:guide>
        <p15:guide id="21" pos="218">
          <p15:clr>
            <a:srgbClr val="F26B43"/>
          </p15:clr>
        </p15:guide>
        <p15:guide id="22" pos="7469">
          <p15:clr>
            <a:srgbClr val="F26B43"/>
          </p15:clr>
        </p15:guide>
        <p15:guide id="23" orient="horz" pos="249">
          <p15:clr>
            <a:srgbClr val="F26B43"/>
          </p15:clr>
        </p15:guide>
        <p15:guide id="24" orient="horz" pos="4042">
          <p15:clr>
            <a:srgbClr val="F26B43"/>
          </p15:clr>
        </p15:guide>
        <p15:guide id="25" orient="horz" pos="3906">
          <p15:clr>
            <a:srgbClr val="F26B43"/>
          </p15:clr>
        </p15:guide>
        <p15:guide id="26" orient="horz" pos="640">
          <p15:clr>
            <a:srgbClr val="F26B43"/>
          </p15:clr>
        </p15:guide>
        <p15:guide id="27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restoratori.sit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FA84A33-0C72-0932-80BA-8E3874357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894513"/>
            <a:ext cx="6271845" cy="1706743"/>
          </a:xfrm>
        </p:spPr>
        <p:txBody>
          <a:bodyPr/>
          <a:lstStyle/>
          <a:p>
            <a:pPr marL="268288" indent="0"/>
            <a:r>
              <a:rPr lang="en-US" sz="4800" dirty="0" smtClean="0"/>
              <a:t>REST</a:t>
            </a:r>
            <a:r>
              <a:rPr lang="ru-RU" sz="4800" dirty="0" smtClean="0"/>
              <a:t>ораторы</a:t>
            </a:r>
            <a:endParaRPr lang="ru-RU" sz="4800" dirty="0"/>
          </a:p>
        </p:txBody>
      </p:sp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F88AFFF3-DF8C-2AA0-1E6F-AEE5FC354B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5186" y="329801"/>
            <a:ext cx="5193299" cy="1082589"/>
          </a:xfrm>
        </p:spPr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7079B28-9FB8-672E-DD52-FA978EC4A2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5659501"/>
            <a:ext cx="8930641" cy="757174"/>
          </a:xfrm>
        </p:spPr>
        <p:txBody>
          <a:bodyPr anchor="ctr">
            <a:normAutofit lnSpcReduction="10000"/>
          </a:bodyPr>
          <a:lstStyle/>
          <a:p>
            <a:pPr indent="268288"/>
            <a:r>
              <a:rPr lang="ru-RU" dirty="0" smtClean="0"/>
              <a:t>Задача 13: Интеллектуальный сервис планирования рабочих маршрутов для инженеров с учетом временных окон и сложности проводимых работ</a:t>
            </a:r>
            <a:endParaRPr lang="ru-RU" dirty="0"/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42AA0FBE-CF0A-64AF-80E8-EF1996F56DB8}"/>
              </a:ext>
            </a:extLst>
          </p:cNvPr>
          <p:cNvSpPr/>
          <p:nvPr/>
        </p:nvSpPr>
        <p:spPr>
          <a:xfrm>
            <a:off x="-296709" y="-313993"/>
            <a:ext cx="6125156" cy="2285622"/>
          </a:xfrm>
          <a:prstGeom prst="roundRect">
            <a:avLst>
              <a:gd name="adj" fmla="val 982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6" name="Image 18" descr=" ">
            <a:extLst>
              <a:ext uri="{FF2B5EF4-FFF2-40B4-BE49-F238E27FC236}">
                <a16:creationId xmlns="" xmlns:a16="http://schemas.microsoft.com/office/drawing/2014/main" id="{C2BC9203-CF6F-6C1A-1FE4-63D3D384E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847" y="603422"/>
            <a:ext cx="1416043" cy="45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6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3BA75DB-8EAE-769C-2B17-FF7CD6EEF6C6}"/>
              </a:ext>
            </a:extLst>
          </p:cNvPr>
          <p:cNvSpPr/>
          <p:nvPr/>
        </p:nvSpPr>
        <p:spPr>
          <a:xfrm>
            <a:off x="0" y="2971800"/>
            <a:ext cx="6456363" cy="3886200"/>
          </a:xfrm>
          <a:prstGeom prst="rect">
            <a:avLst/>
          </a:prstGeom>
          <a:solidFill>
            <a:srgbClr val="DCCEE4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dirty="0"/>
          </a:p>
        </p:txBody>
      </p:sp>
      <p:sp>
        <p:nvSpPr>
          <p:cNvPr id="2" name="Рисунок 1">
            <a:extLst>
              <a:ext uri="{FF2B5EF4-FFF2-40B4-BE49-F238E27FC236}">
                <a16:creationId xmlns="" xmlns:a16="http://schemas.microsoft.com/office/drawing/2014/main" id="{C7F1B208-7478-7BDA-1FDE-22C1555254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35267"/>
            <a:ext cx="6456363" cy="2971784"/>
          </a:xfrm>
        </p:spPr>
      </p:sp>
      <p:sp>
        <p:nvSpPr>
          <p:cNvPr id="6" name="Текст 8">
            <a:extLst>
              <a:ext uri="{FF2B5EF4-FFF2-40B4-BE49-F238E27FC236}">
                <a16:creationId xmlns="" xmlns:a16="http://schemas.microsoft.com/office/drawing/2014/main" id="{32D7670A-4313-AE7C-DDA9-134ADC224C94}"/>
              </a:ext>
            </a:extLst>
          </p:cNvPr>
          <p:cNvSpPr txBox="1">
            <a:spLocks/>
          </p:cNvSpPr>
          <p:nvPr/>
        </p:nvSpPr>
        <p:spPr>
          <a:xfrm>
            <a:off x="6819904" y="2303118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chemeClr val="accent5"/>
                </a:solidFill>
              </a:rPr>
              <a:t>Краткое описание решения: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="" xmlns:a16="http://schemas.microsoft.com/office/drawing/2014/main" id="{D8A04531-793D-BF7A-34F3-615C18C06BA5}"/>
              </a:ext>
            </a:extLst>
          </p:cNvPr>
          <p:cNvSpPr txBox="1">
            <a:spLocks/>
          </p:cNvSpPr>
          <p:nvPr/>
        </p:nvSpPr>
        <p:spPr>
          <a:xfrm>
            <a:off x="6836606" y="4876070"/>
            <a:ext cx="4945565" cy="13384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Наше решение можно развернуть локально с полной функциональностью. Поддержка сравнения с базовым планом, не требуется лишних зависимостей и платных решений — решение самодостаточно: от веб сервисов до карты.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A66B04C6-E9BA-5BA2-7A5C-84468D491C57}"/>
              </a:ext>
            </a:extLst>
          </p:cNvPr>
          <p:cNvSpPr txBox="1">
            <a:spLocks/>
          </p:cNvSpPr>
          <p:nvPr/>
        </p:nvSpPr>
        <p:spPr>
          <a:xfrm>
            <a:off x="334962" y="3883009"/>
            <a:ext cx="5629858" cy="23990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Капитан: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Копань</a:t>
            </a:r>
            <a:r>
              <a:rPr lang="ru-RU" dirty="0" smtClean="0">
                <a:solidFill>
                  <a:schemeClr val="tx1"/>
                </a:solidFill>
              </a:rPr>
              <a:t> Демид Глебович</a:t>
            </a:r>
            <a:endParaRPr lang="ru-RU" dirty="0">
              <a:solidFill>
                <a:schemeClr val="tx1"/>
              </a:solidFill>
            </a:endParaRPr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Кол-во </a:t>
            </a:r>
            <a:r>
              <a:rPr lang="ru-RU" b="1" dirty="0" smtClean="0">
                <a:solidFill>
                  <a:schemeClr val="tx1"/>
                </a:solidFill>
              </a:rPr>
              <a:t>участников: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4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человек</a:t>
            </a:r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Краткое описание: </a:t>
            </a:r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i="1" dirty="0" smtClean="0">
                <a:solidFill>
                  <a:schemeClr val="tx1"/>
                </a:solidFill>
              </a:rPr>
              <a:t>Команда образовалась из однокурсников и коллег</a:t>
            </a:r>
            <a:endParaRPr lang="ru-RU" i="1" dirty="0">
              <a:solidFill>
                <a:schemeClr val="tx1"/>
              </a:solidFill>
            </a:endParaRPr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i="1" dirty="0" smtClean="0">
                <a:solidFill>
                  <a:schemeClr val="tx1"/>
                </a:solidFill>
              </a:rPr>
              <a:t>В команде есть выпускники МГПУ и МИРЭА</a:t>
            </a:r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</a:rPr>
              <a:t>Город и регион: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г. Москва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835E7A1E-FFEA-1C2F-65E6-56769FEFB842}"/>
              </a:ext>
            </a:extLst>
          </p:cNvPr>
          <p:cNvSpPr txBox="1">
            <a:spLocks/>
          </p:cNvSpPr>
          <p:nvPr/>
        </p:nvSpPr>
        <p:spPr>
          <a:xfrm>
            <a:off x="334962" y="348478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chemeClr val="accent5"/>
                </a:solidFill>
              </a:rPr>
              <a:t>О команде</a:t>
            </a:r>
          </a:p>
        </p:txBody>
      </p:sp>
      <p:sp>
        <p:nvSpPr>
          <p:cNvPr id="18" name="Заголовок 6">
            <a:extLst>
              <a:ext uri="{FF2B5EF4-FFF2-40B4-BE49-F238E27FC236}">
                <a16:creationId xmlns="" xmlns:a16="http://schemas.microsoft.com/office/drawing/2014/main" id="{7CB04CCE-DD7B-2901-A280-8E4E0794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903" y="1039236"/>
            <a:ext cx="3636703" cy="1015128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5"/>
                </a:solidFill>
                <a:latin typeface="+mn-lt"/>
              </a:rPr>
              <a:t>КОМАНДА «</a:t>
            </a:r>
            <a:r>
              <a:rPr lang="en-US" sz="2400" dirty="0" smtClean="0">
                <a:solidFill>
                  <a:schemeClr val="accent5"/>
                </a:solidFill>
                <a:latin typeface="+mn-lt"/>
              </a:rPr>
              <a:t>REST</a:t>
            </a:r>
            <a:r>
              <a:rPr lang="ru-RU" sz="2400" dirty="0" smtClean="0">
                <a:solidFill>
                  <a:schemeClr val="accent5"/>
                </a:solidFill>
                <a:latin typeface="+mn-lt"/>
              </a:rPr>
              <a:t>ораторы»</a:t>
            </a:r>
            <a:endParaRPr lang="ru-RU" sz="2400" dirty="0">
              <a:solidFill>
                <a:schemeClr val="accent5"/>
              </a:solidFill>
              <a:latin typeface="+mn-lt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7C7CCC6C-58F8-0E63-53E4-87AE6D59DD62}"/>
              </a:ext>
            </a:extLst>
          </p:cNvPr>
          <p:cNvCxnSpPr>
            <a:cxnSpLocks/>
          </p:cNvCxnSpPr>
          <p:nvPr/>
        </p:nvCxnSpPr>
        <p:spPr>
          <a:xfrm>
            <a:off x="6880774" y="2240031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1B3B23E2-26F4-92D2-2DA4-7A9B6B8237E1}"/>
              </a:ext>
            </a:extLst>
          </p:cNvPr>
          <p:cNvCxnSpPr>
            <a:cxnSpLocks/>
          </p:cNvCxnSpPr>
          <p:nvPr/>
        </p:nvCxnSpPr>
        <p:spPr>
          <a:xfrm>
            <a:off x="6897347" y="4437879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0C8347DC-DEA9-7C56-5C73-FA89FB55D49D}"/>
              </a:ext>
            </a:extLst>
          </p:cNvPr>
          <p:cNvCxnSpPr>
            <a:cxnSpLocks/>
          </p:cNvCxnSpPr>
          <p:nvPr/>
        </p:nvCxnSpPr>
        <p:spPr>
          <a:xfrm>
            <a:off x="395833" y="3448639"/>
            <a:ext cx="5700167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Текст 8">
            <a:extLst>
              <a:ext uri="{FF2B5EF4-FFF2-40B4-BE49-F238E27FC236}">
                <a16:creationId xmlns="" xmlns:a16="http://schemas.microsoft.com/office/drawing/2014/main" id="{D556F1CE-69ED-AE0F-D388-9032B66CC535}"/>
              </a:ext>
            </a:extLst>
          </p:cNvPr>
          <p:cNvSpPr txBox="1">
            <a:spLocks/>
          </p:cNvSpPr>
          <p:nvPr/>
        </p:nvSpPr>
        <p:spPr>
          <a:xfrm>
            <a:off x="6819904" y="4541737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chemeClr val="accent5"/>
                </a:solidFill>
              </a:rPr>
              <a:t>Уникальность решения:</a:t>
            </a:r>
          </a:p>
        </p:txBody>
      </p:sp>
      <p:sp>
        <p:nvSpPr>
          <p:cNvPr id="5" name="Текст 8">
            <a:extLst>
              <a:ext uri="{FF2B5EF4-FFF2-40B4-BE49-F238E27FC236}">
                <a16:creationId xmlns="" xmlns:a16="http://schemas.microsoft.com/office/drawing/2014/main" id="{6811D897-A2AE-AA09-747E-1B90C43B5420}"/>
              </a:ext>
            </a:extLst>
          </p:cNvPr>
          <p:cNvSpPr txBox="1">
            <a:spLocks/>
          </p:cNvSpPr>
          <p:nvPr/>
        </p:nvSpPr>
        <p:spPr>
          <a:xfrm>
            <a:off x="6808027" y="2619903"/>
            <a:ext cx="4945565" cy="14694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tx1"/>
                </a:solidFill>
              </a:rPr>
              <a:t>Автоматическое оптимальное распределение заявок дня между инженерами. Решение позволяет смотреть маршруты инженеров и фильтровать их по исполнителю. Отображаются списки заявок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и инженеров. Для </a:t>
            </a:r>
            <a:r>
              <a:rPr lang="ru-RU" dirty="0" err="1" smtClean="0">
                <a:solidFill>
                  <a:schemeClr val="tx1"/>
                </a:solidFill>
              </a:rPr>
              <a:t>неназначенных</a:t>
            </a:r>
            <a:r>
              <a:rPr lang="ru-RU" dirty="0" smtClean="0">
                <a:solidFill>
                  <a:schemeClr val="tx1"/>
                </a:solidFill>
              </a:rPr>
              <a:t> заявок прилагается объяснение.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Номер слайда 35">
            <a:extLst>
              <a:ext uri="{FF2B5EF4-FFF2-40B4-BE49-F238E27FC236}">
                <a16:creationId xmlns="" xmlns:a16="http://schemas.microsoft.com/office/drawing/2014/main" id="{75D9ACE7-3A6B-03B3-9BA4-502350CBAA74}"/>
              </a:ext>
            </a:extLst>
          </p:cNvPr>
          <p:cNvSpPr txBox="1">
            <a:spLocks/>
          </p:cNvSpPr>
          <p:nvPr/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2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3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4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58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77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2DCC5B9-D646-4B76-891F-6FF4E74E9CB4}" type="slidenum">
              <a:rPr lang="ru-RU" sz="1200" smtClean="0">
                <a:solidFill>
                  <a:schemeClr val="accent5"/>
                </a:solidFill>
              </a:rPr>
              <a:pPr algn="ctr"/>
              <a:t>2</a:t>
            </a:fld>
            <a:endParaRPr lang="ru-RU" sz="1200" dirty="0">
              <a:solidFill>
                <a:schemeClr val="accent5"/>
              </a:solidFill>
            </a:endParaRPr>
          </a:p>
        </p:txBody>
      </p:sp>
      <p:pic>
        <p:nvPicPr>
          <p:cNvPr id="2050" name="Picture 2" descr="D:\Temp\Downloads\lct-presentation\photo_2025-07-17_20-14-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3" r="13368"/>
          <a:stretch/>
        </p:blipFill>
        <p:spPr bwMode="auto">
          <a:xfrm>
            <a:off x="182560" y="609599"/>
            <a:ext cx="1495087" cy="155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Temp\Downloads\lct-presentation\photo_2026-09-29_22-45-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170" y="609598"/>
            <a:ext cx="1164721" cy="155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Temp\Downloads\lct-presentation\photo_2026-09-29_22-45-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135" y="609599"/>
            <a:ext cx="1552961" cy="155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Temp\Downloads\lct-presentation\photo_2026-09-29_22-45-4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7"/>
          <a:stretch/>
        </p:blipFill>
        <p:spPr bwMode="auto">
          <a:xfrm>
            <a:off x="5016237" y="610537"/>
            <a:ext cx="1187134" cy="155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77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9AC977F-019F-1EBC-A1EC-CEAA645B5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Скругленный прямоугольник 55">
            <a:extLst>
              <a:ext uri="{FF2B5EF4-FFF2-40B4-BE49-F238E27FC236}">
                <a16:creationId xmlns="" xmlns:a16="http://schemas.microsoft.com/office/drawing/2014/main" id="{635392F3-78F4-5585-E25E-CDBEA7E9F10C}"/>
              </a:ext>
            </a:extLst>
          </p:cNvPr>
          <p:cNvSpPr/>
          <p:nvPr/>
        </p:nvSpPr>
        <p:spPr>
          <a:xfrm>
            <a:off x="2651394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9398668D-F141-1433-7B1B-1518BC470E30}"/>
              </a:ext>
            </a:extLst>
          </p:cNvPr>
          <p:cNvSpPr txBox="1">
            <a:spLocks/>
          </p:cNvSpPr>
          <p:nvPr/>
        </p:nvSpPr>
        <p:spPr>
          <a:xfrm>
            <a:off x="2823678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Архитектор</a:t>
            </a:r>
            <a:r>
              <a:rPr lang="en-US" sz="1200" dirty="0" smtClean="0">
                <a:solidFill>
                  <a:schemeClr val="tx1"/>
                </a:solidFill>
              </a:rPr>
              <a:t>, SR</a:t>
            </a:r>
            <a:r>
              <a:rPr lang="en-US" sz="1200" dirty="0">
                <a:solidFill>
                  <a:schemeClr val="tx1"/>
                </a:solidFill>
              </a:rPr>
              <a:t>E</a:t>
            </a:r>
            <a:endParaRPr lang="ru-RU" sz="1200" dirty="0">
              <a:solidFill>
                <a:schemeClr val="tx1"/>
              </a:solidFill>
            </a:endParaRP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@</a:t>
            </a:r>
            <a:r>
              <a:rPr lang="en-US" sz="1200" dirty="0" err="1">
                <a:solidFill>
                  <a:schemeClr val="tx1"/>
                </a:solidFill>
              </a:rPr>
              <a:t>llghtness</a:t>
            </a:r>
            <a:endParaRPr lang="en-US" sz="1200" dirty="0">
              <a:solidFill>
                <a:schemeClr val="tx1"/>
              </a:solidFill>
            </a:endParaRP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+7 (915) </a:t>
            </a:r>
            <a:r>
              <a:rPr lang="en-US" sz="1200" dirty="0" smtClean="0">
                <a:solidFill>
                  <a:schemeClr val="tx1"/>
                </a:solidFill>
              </a:rPr>
              <a:t>449-23-18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8" name="Текст 8">
            <a:extLst>
              <a:ext uri="{FF2B5EF4-FFF2-40B4-BE49-F238E27FC236}">
                <a16:creationId xmlns="" xmlns:a16="http://schemas.microsoft.com/office/drawing/2014/main" id="{8D1E397B-73F6-7777-9CD1-12E43986247F}"/>
              </a:ext>
            </a:extLst>
          </p:cNvPr>
          <p:cNvSpPr txBox="1">
            <a:spLocks/>
          </p:cNvSpPr>
          <p:nvPr/>
        </p:nvSpPr>
        <p:spPr>
          <a:xfrm>
            <a:off x="2823677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accent5"/>
                </a:solidFill>
              </a:rPr>
              <a:t>Илья </a:t>
            </a:r>
            <a:r>
              <a:rPr lang="ru-RU" sz="1600" b="1" dirty="0" smtClean="0">
                <a:solidFill>
                  <a:schemeClr val="accent5"/>
                </a:solidFill>
              </a:rPr>
              <a:t>Шереметьев</a:t>
            </a:r>
            <a:endParaRPr lang="ru-RU" sz="1600" b="1" dirty="0">
              <a:solidFill>
                <a:schemeClr val="accent5"/>
              </a:solidFill>
            </a:endParaRP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="" xmlns:a16="http://schemas.microsoft.com/office/drawing/2014/main" id="{0F406257-4D6A-D88A-21D7-91882F262CF5}"/>
              </a:ext>
            </a:extLst>
          </p:cNvPr>
          <p:cNvSpPr/>
          <p:nvPr/>
        </p:nvSpPr>
        <p:spPr>
          <a:xfrm>
            <a:off x="4956712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0" name="Текст 8">
            <a:extLst>
              <a:ext uri="{FF2B5EF4-FFF2-40B4-BE49-F238E27FC236}">
                <a16:creationId xmlns="" xmlns:a16="http://schemas.microsoft.com/office/drawing/2014/main" id="{44C1868D-BA5E-04C0-2882-2494450EF9D6}"/>
              </a:ext>
            </a:extLst>
          </p:cNvPr>
          <p:cNvSpPr txBox="1">
            <a:spLocks/>
          </p:cNvSpPr>
          <p:nvPr/>
        </p:nvSpPr>
        <p:spPr>
          <a:xfrm>
            <a:off x="5128996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Инженер </a:t>
            </a:r>
            <a:r>
              <a:rPr lang="ru-RU" sz="1200" dirty="0" smtClean="0">
                <a:solidFill>
                  <a:schemeClr val="tx1"/>
                </a:solidFill>
              </a:rPr>
              <a:t>данных, </a:t>
            </a:r>
            <a:r>
              <a:rPr lang="en-US" sz="1200" dirty="0" smtClean="0">
                <a:solidFill>
                  <a:schemeClr val="tx1"/>
                </a:solidFill>
              </a:rPr>
              <a:t>ML-</a:t>
            </a:r>
            <a:r>
              <a:rPr lang="ru-RU" sz="1200" dirty="0" smtClean="0">
                <a:solidFill>
                  <a:schemeClr val="tx1"/>
                </a:solidFill>
              </a:rPr>
              <a:t>инженер</a:t>
            </a:r>
            <a:endParaRPr lang="ru-RU" sz="1200" dirty="0">
              <a:solidFill>
                <a:schemeClr val="tx1"/>
              </a:solidFill>
            </a:endParaRP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@</a:t>
            </a:r>
            <a:r>
              <a:rPr lang="en-US" sz="1200" dirty="0">
                <a:solidFill>
                  <a:schemeClr val="tx1"/>
                </a:solidFill>
              </a:rPr>
              <a:t>maximkostenk0</a:t>
            </a: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+7 (985) </a:t>
            </a:r>
            <a:r>
              <a:rPr lang="en-US" sz="1200" dirty="0" smtClean="0">
                <a:solidFill>
                  <a:schemeClr val="tx1"/>
                </a:solidFill>
              </a:rPr>
              <a:t>343-18-67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1" name="Текст 8">
            <a:extLst>
              <a:ext uri="{FF2B5EF4-FFF2-40B4-BE49-F238E27FC236}">
                <a16:creationId xmlns="" xmlns:a16="http://schemas.microsoft.com/office/drawing/2014/main" id="{1A52C52A-3120-DA42-507D-5AE477E99E60}"/>
              </a:ext>
            </a:extLst>
          </p:cNvPr>
          <p:cNvSpPr txBox="1">
            <a:spLocks/>
          </p:cNvSpPr>
          <p:nvPr/>
        </p:nvSpPr>
        <p:spPr>
          <a:xfrm>
            <a:off x="5128995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>
                <a:solidFill>
                  <a:schemeClr val="accent5"/>
                </a:solidFill>
              </a:rPr>
              <a:t>Максим Костенко</a:t>
            </a:r>
            <a:endParaRPr lang="ru-RU" sz="1600" b="1" dirty="0">
              <a:solidFill>
                <a:schemeClr val="accent5"/>
              </a:solidFill>
            </a:endParaRPr>
          </a:p>
        </p:txBody>
      </p:sp>
      <p:sp>
        <p:nvSpPr>
          <p:cNvPr id="62" name="Скругленный прямоугольник 61">
            <a:extLst>
              <a:ext uri="{FF2B5EF4-FFF2-40B4-BE49-F238E27FC236}">
                <a16:creationId xmlns="" xmlns:a16="http://schemas.microsoft.com/office/drawing/2014/main" id="{D1FBCE3B-1D71-DB46-9E48-C63F3ADD4968}"/>
              </a:ext>
            </a:extLst>
          </p:cNvPr>
          <p:cNvSpPr/>
          <p:nvPr/>
        </p:nvSpPr>
        <p:spPr>
          <a:xfrm>
            <a:off x="7262031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3" name="Текст 8">
            <a:extLst>
              <a:ext uri="{FF2B5EF4-FFF2-40B4-BE49-F238E27FC236}">
                <a16:creationId xmlns="" xmlns:a16="http://schemas.microsoft.com/office/drawing/2014/main" id="{CB4F394B-14E6-36F0-A4B2-EFA5843E9DB6}"/>
              </a:ext>
            </a:extLst>
          </p:cNvPr>
          <p:cNvSpPr txBox="1">
            <a:spLocks/>
          </p:cNvSpPr>
          <p:nvPr/>
        </p:nvSpPr>
        <p:spPr>
          <a:xfrm>
            <a:off x="7434315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 err="1" smtClean="0">
                <a:solidFill>
                  <a:schemeClr val="tx1"/>
                </a:solidFill>
              </a:rPr>
              <a:t>Фронтенд</a:t>
            </a:r>
            <a:r>
              <a:rPr lang="ru-RU" sz="1200" dirty="0" smtClean="0">
                <a:solidFill>
                  <a:schemeClr val="tx1"/>
                </a:solidFill>
              </a:rPr>
              <a:t>-разработчик, Мобильный разработчик</a:t>
            </a:r>
            <a:endParaRPr lang="ru-RU" sz="1200" dirty="0">
              <a:solidFill>
                <a:schemeClr val="tx1"/>
              </a:solidFill>
            </a:endParaRP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@</a:t>
            </a:r>
            <a:r>
              <a:rPr lang="en-US" sz="1200" dirty="0" err="1">
                <a:solidFill>
                  <a:schemeClr val="tx1"/>
                </a:solidFill>
              </a:rPr>
              <a:t>BigFrendy</a:t>
            </a:r>
            <a:endParaRPr lang="en-US" sz="1200" dirty="0">
              <a:solidFill>
                <a:schemeClr val="tx1"/>
              </a:solidFill>
            </a:endParaRP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+ 7 (962) </a:t>
            </a:r>
            <a:r>
              <a:rPr lang="en-US" sz="1200" dirty="0" smtClean="0">
                <a:solidFill>
                  <a:schemeClr val="tx1"/>
                </a:solidFill>
              </a:rPr>
              <a:t>176-21-70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4" name="Текст 8">
            <a:extLst>
              <a:ext uri="{FF2B5EF4-FFF2-40B4-BE49-F238E27FC236}">
                <a16:creationId xmlns="" xmlns:a16="http://schemas.microsoft.com/office/drawing/2014/main" id="{FF91B8FA-A68A-4E4D-B286-02AF30BFB771}"/>
              </a:ext>
            </a:extLst>
          </p:cNvPr>
          <p:cNvSpPr txBox="1">
            <a:spLocks/>
          </p:cNvSpPr>
          <p:nvPr/>
        </p:nvSpPr>
        <p:spPr>
          <a:xfrm>
            <a:off x="7434314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>
                <a:solidFill>
                  <a:schemeClr val="accent5"/>
                </a:solidFill>
              </a:rPr>
              <a:t>Андрей </a:t>
            </a:r>
            <a:r>
              <a:rPr lang="ru-RU" sz="1600" b="1" dirty="0">
                <a:solidFill>
                  <a:schemeClr val="accent5"/>
                </a:solidFill>
              </a:rPr>
              <a:t>Голанов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="" xmlns:a16="http://schemas.microsoft.com/office/drawing/2014/main" id="{FC0035EA-559C-020F-D4A8-B4146A26E8E5}"/>
              </a:ext>
            </a:extLst>
          </p:cNvPr>
          <p:cNvSpPr/>
          <p:nvPr/>
        </p:nvSpPr>
        <p:spPr>
          <a:xfrm>
            <a:off x="346076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4F9EEB10-D234-64E3-5744-B3981F11A494}"/>
              </a:ext>
            </a:extLst>
          </p:cNvPr>
          <p:cNvSpPr/>
          <p:nvPr/>
        </p:nvSpPr>
        <p:spPr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8" name="Номер слайда 17">
            <a:extLst>
              <a:ext uri="{FF2B5EF4-FFF2-40B4-BE49-F238E27FC236}">
                <a16:creationId xmlns="" xmlns:a16="http://schemas.microsoft.com/office/drawing/2014/main" id="{ADFA4405-6EC1-3A52-92A7-2CA2130BB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1" r="6291"/>
          <a:stretch>
            <a:fillRect/>
          </a:stretch>
        </p:blipFill>
        <p:spPr>
          <a:xfrm>
            <a:off x="581025" y="1816100"/>
            <a:ext cx="1722438" cy="1552575"/>
          </a:xfrm>
        </p:spPr>
      </p:pic>
      <p:pic>
        <p:nvPicPr>
          <p:cNvPr id="14" name="Рисунок 13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t="8031" r="24" b="24844"/>
          <a:stretch/>
        </p:blipFill>
        <p:spPr>
          <a:xfrm>
            <a:off x="2886075" y="1827213"/>
            <a:ext cx="1722438" cy="1541462"/>
          </a:xfrm>
        </p:spPr>
      </p:pic>
      <p:pic>
        <p:nvPicPr>
          <p:cNvPr id="20" name="Рисунок 19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4" b="24706"/>
          <a:stretch/>
        </p:blipFill>
        <p:spPr>
          <a:xfrm>
            <a:off x="5191125" y="1809750"/>
            <a:ext cx="1722438" cy="1558925"/>
          </a:xfrm>
        </p:spPr>
      </p:pic>
      <p:pic>
        <p:nvPicPr>
          <p:cNvPr id="21" name="Рисунок 20"/>
          <p:cNvPicPr>
            <a:picLocks noGrp="1" noChangeAspect="1"/>
          </p:cNvPicPr>
          <p:nvPr>
            <p:ph type="pic" sz="quarter"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7" b="4747"/>
          <a:stretch>
            <a:fillRect/>
          </a:stretch>
        </p:blipFill>
        <p:spPr>
          <a:xfrm>
            <a:off x="7519988" y="1809750"/>
            <a:ext cx="1722437" cy="1558925"/>
          </a:xfrm>
        </p:spPr>
      </p:pic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A8302BF4-F579-F30C-0D0B-9EC587DE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59" y="449787"/>
            <a:ext cx="9862734" cy="376138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REST</a:t>
            </a:r>
            <a:r>
              <a:rPr lang="ru-RU" dirty="0" smtClean="0">
                <a:latin typeface="+mn-lt"/>
              </a:rPr>
              <a:t>ораторы</a:t>
            </a:r>
            <a:endParaRPr lang="ru-RU" dirty="0">
              <a:latin typeface="+mn-lt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392728C-0D28-63FE-46DB-BBDA5226DAE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8360" y="4250028"/>
            <a:ext cx="1894354" cy="1624612"/>
          </a:xfrm>
        </p:spPr>
        <p:txBody>
          <a:bodyPr>
            <a:normAutofit/>
          </a:bodyPr>
          <a:lstStyle/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Капитан команды, </a:t>
            </a:r>
            <a:r>
              <a:rPr lang="ru-RU" sz="1200" dirty="0" err="1" smtClean="0">
                <a:solidFill>
                  <a:schemeClr val="tx1"/>
                </a:solidFill>
              </a:rPr>
              <a:t>бекенд</a:t>
            </a:r>
            <a:r>
              <a:rPr lang="ru-RU" sz="1200" dirty="0" smtClean="0">
                <a:solidFill>
                  <a:schemeClr val="tx1"/>
                </a:solidFill>
              </a:rPr>
              <a:t>-разработчик</a:t>
            </a:r>
            <a:endParaRPr lang="ru-RU" sz="1200" dirty="0">
              <a:solidFill>
                <a:schemeClr val="tx1"/>
              </a:solidFill>
            </a:endParaRP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@</a:t>
            </a:r>
            <a:r>
              <a:rPr lang="en-US" sz="1200" dirty="0" err="1">
                <a:solidFill>
                  <a:schemeClr val="tx1"/>
                </a:solidFill>
              </a:rPr>
              <a:t>demid_kop</a:t>
            </a:r>
            <a:endParaRPr lang="en-US" sz="1200" dirty="0">
              <a:solidFill>
                <a:schemeClr val="tx1"/>
              </a:solidFill>
            </a:endParaRP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+7 (961) </a:t>
            </a:r>
            <a:r>
              <a:rPr lang="en-US" sz="1200" dirty="0" smtClean="0">
                <a:solidFill>
                  <a:schemeClr val="tx1"/>
                </a:solidFill>
              </a:rPr>
              <a:t>063-29-32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34A1767C-75B2-E3D4-5057-DD85E6AB1440}"/>
              </a:ext>
            </a:extLst>
          </p:cNvPr>
          <p:cNvSpPr txBox="1">
            <a:spLocks/>
          </p:cNvSpPr>
          <p:nvPr/>
        </p:nvSpPr>
        <p:spPr>
          <a:xfrm>
            <a:off x="518359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err="1" smtClean="0">
                <a:solidFill>
                  <a:schemeClr val="accent5"/>
                </a:solidFill>
              </a:rPr>
              <a:t>Копань</a:t>
            </a:r>
            <a:r>
              <a:rPr lang="ru-RU" sz="1600" b="1" dirty="0" smtClean="0">
                <a:solidFill>
                  <a:schemeClr val="accent5"/>
                </a:solidFill>
              </a:rPr>
              <a:t> Демид</a:t>
            </a:r>
            <a:endParaRPr lang="ru-RU" sz="16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14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112D283-FCC2-40D9-9CEA-EF1BD359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9376089D-9A77-730A-ADAF-A685C17F1AED}"/>
              </a:ext>
            </a:extLst>
          </p:cNvPr>
          <p:cNvSpPr/>
          <p:nvPr/>
        </p:nvSpPr>
        <p:spPr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8" name="Номер слайда 17">
            <a:extLst>
              <a:ext uri="{FF2B5EF4-FFF2-40B4-BE49-F238E27FC236}">
                <a16:creationId xmlns="" xmlns:a16="http://schemas.microsoft.com/office/drawing/2014/main" id="{74006CB4-BD4D-EF41-3DCA-EDB126B848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4</a:t>
            </a:fld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9F7DE1A9-1AD8-0498-5446-8F5D40911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49" y="449787"/>
            <a:ext cx="9862734" cy="376138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REST</a:t>
            </a:r>
            <a:r>
              <a:rPr lang="ru-RU" dirty="0" smtClean="0">
                <a:latin typeface="+mn-lt"/>
              </a:rPr>
              <a:t>ораторы</a:t>
            </a:r>
            <a:endParaRPr lang="ru-RU" dirty="0">
              <a:latin typeface="+mn-lt"/>
            </a:endParaRP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C7B87D78-5037-F48A-F05C-8E80D4A5A4D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33607" y="1602273"/>
            <a:ext cx="4425822" cy="9342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Все участники команды работают в </a:t>
            </a:r>
            <a:r>
              <a:rPr lang="ru-RU" dirty="0" smtClean="0">
                <a:solidFill>
                  <a:schemeClr val="tx1"/>
                </a:solidFill>
              </a:rPr>
              <a:t>Москве. Часто видимся вместе. </a:t>
            </a:r>
            <a:r>
              <a:rPr lang="ru-RU" dirty="0">
                <a:solidFill>
                  <a:schemeClr val="tx1"/>
                </a:solidFill>
              </a:rPr>
              <a:t>До этого часть команды уже участвовала в прошлых </a:t>
            </a:r>
            <a:r>
              <a:rPr lang="ru-RU" dirty="0" err="1">
                <a:solidFill>
                  <a:schemeClr val="tx1"/>
                </a:solidFill>
              </a:rPr>
              <a:t>хакатонах</a:t>
            </a:r>
            <a:r>
              <a:rPr lang="ru-RU" dirty="0">
                <a:solidFill>
                  <a:schemeClr val="tx1"/>
                </a:solidFill>
              </a:rPr>
              <a:t> ЛЦТ и проходила до финала.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BAD76A99-219B-023F-35AA-74EDFF6A51FC}"/>
              </a:ext>
            </a:extLst>
          </p:cNvPr>
          <p:cNvSpPr txBox="1">
            <a:spLocks/>
          </p:cNvSpPr>
          <p:nvPr/>
        </p:nvSpPr>
        <p:spPr>
          <a:xfrm>
            <a:off x="533607" y="127964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b="1" dirty="0">
                <a:solidFill>
                  <a:schemeClr val="accent5"/>
                </a:solidFill>
              </a:rPr>
              <a:t>Краткая история команды: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A812662F-49C9-0A37-1671-EE5E187C65D2}"/>
              </a:ext>
            </a:extLst>
          </p:cNvPr>
          <p:cNvSpPr txBox="1">
            <a:spLocks/>
          </p:cNvSpPr>
          <p:nvPr/>
        </p:nvSpPr>
        <p:spPr>
          <a:xfrm>
            <a:off x="533607" y="5139255"/>
            <a:ext cx="7318749" cy="10553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Самое сложное при разработке сервиса — рассмотреть логику взаимодействия сервисов  между собой в виде единого </a:t>
            </a:r>
            <a:r>
              <a:rPr lang="ru-RU" dirty="0" smtClean="0">
                <a:solidFill>
                  <a:schemeClr val="tx1"/>
                </a:solidFill>
              </a:rPr>
              <a:t>продукта, </a:t>
            </a:r>
            <a:r>
              <a:rPr lang="ru-RU" dirty="0">
                <a:solidFill>
                  <a:schemeClr val="tx1"/>
                </a:solidFill>
              </a:rPr>
              <a:t>а так же постановка </a:t>
            </a:r>
            <a:r>
              <a:rPr lang="ru-RU" dirty="0" smtClean="0">
                <a:solidFill>
                  <a:schemeClr val="tx1"/>
                </a:solidFill>
              </a:rPr>
              <a:t>задач </a:t>
            </a:r>
            <a:r>
              <a:rPr lang="ru-RU" dirty="0">
                <a:solidFill>
                  <a:schemeClr val="tx1"/>
                </a:solidFill>
              </a:rPr>
              <a:t>реализации. Преодолеть данную сложность помог </a:t>
            </a:r>
            <a:r>
              <a:rPr lang="en-US" dirty="0">
                <a:solidFill>
                  <a:schemeClr val="tx1"/>
                </a:solidFill>
              </a:rPr>
              <a:t>Agile </a:t>
            </a:r>
            <a:r>
              <a:rPr lang="ru-RU" dirty="0">
                <a:solidFill>
                  <a:schemeClr val="tx1"/>
                </a:solidFill>
              </a:rPr>
              <a:t>и итеративный цикл разработки</a:t>
            </a:r>
            <a:r>
              <a:rPr lang="ru-RU" dirty="0" smtClean="0">
                <a:solidFill>
                  <a:schemeClr val="tx1"/>
                </a:solidFill>
              </a:rPr>
              <a:t>. Так же большую часть времени заняла проработка алгоритмической части решения.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Текст 8">
            <a:extLst>
              <a:ext uri="{FF2B5EF4-FFF2-40B4-BE49-F238E27FC236}">
                <a16:creationId xmlns="" xmlns:a16="http://schemas.microsoft.com/office/drawing/2014/main" id="{1AF2119E-43D8-37AF-C511-A59B0DD883B0}"/>
              </a:ext>
            </a:extLst>
          </p:cNvPr>
          <p:cNvSpPr txBox="1">
            <a:spLocks/>
          </p:cNvSpPr>
          <p:nvPr/>
        </p:nvSpPr>
        <p:spPr>
          <a:xfrm>
            <a:off x="533608" y="4571473"/>
            <a:ext cx="6438692" cy="62905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ru-RU" b="1" dirty="0">
                <a:solidFill>
                  <a:schemeClr val="accent5"/>
                </a:solidFill>
              </a:rPr>
              <a:t>С какими основными сложностями или вызовами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вы столкнулись и как их преодолели?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819ADE62-86A0-41CF-FEBE-6AC207E6AB95}"/>
              </a:ext>
            </a:extLst>
          </p:cNvPr>
          <p:cNvSpPr txBox="1">
            <a:spLocks/>
          </p:cNvSpPr>
          <p:nvPr/>
        </p:nvSpPr>
        <p:spPr>
          <a:xfrm>
            <a:off x="533607" y="3429000"/>
            <a:ext cx="4945565" cy="107852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Нас заинтересовала задача тем, что для её решения совмещаются различные дисциплины: </a:t>
            </a:r>
            <a:r>
              <a:rPr lang="ru-RU" dirty="0" smtClean="0">
                <a:solidFill>
                  <a:schemeClr val="tx1"/>
                </a:solidFill>
              </a:rPr>
              <a:t>разработка веб сервисов, бизнес-аналитика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 smtClean="0">
                <a:solidFill>
                  <a:schemeClr val="tx1"/>
                </a:solidFill>
              </a:rPr>
              <a:t>алгоритмическое исследование.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4" name="Текст 8">
            <a:extLst>
              <a:ext uri="{FF2B5EF4-FFF2-40B4-BE49-F238E27FC236}">
                <a16:creationId xmlns="" xmlns:a16="http://schemas.microsoft.com/office/drawing/2014/main" id="{A0EBDB05-E223-F4C0-4AF4-743B80D718E1}"/>
              </a:ext>
            </a:extLst>
          </p:cNvPr>
          <p:cNvSpPr txBox="1">
            <a:spLocks/>
          </p:cNvSpPr>
          <p:nvPr/>
        </p:nvSpPr>
        <p:spPr>
          <a:xfrm>
            <a:off x="533607" y="2900091"/>
            <a:ext cx="5629858" cy="5289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b="1" dirty="0">
                <a:solidFill>
                  <a:schemeClr val="accent5"/>
                </a:solidFill>
              </a:rPr>
              <a:t>Почему вы выбрали именно эту задачу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из предложенных на хакатоне?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8462540F-CBE5-F86F-AD60-3D1A03F73EED}"/>
              </a:ext>
            </a:extLst>
          </p:cNvPr>
          <p:cNvCxnSpPr>
            <a:cxnSpLocks/>
          </p:cNvCxnSpPr>
          <p:nvPr/>
        </p:nvCxnSpPr>
        <p:spPr>
          <a:xfrm>
            <a:off x="623888" y="2745691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43B6B201-8F98-911C-C812-B6DD350A7909}"/>
              </a:ext>
            </a:extLst>
          </p:cNvPr>
          <p:cNvCxnSpPr>
            <a:cxnSpLocks/>
          </p:cNvCxnSpPr>
          <p:nvPr/>
        </p:nvCxnSpPr>
        <p:spPr>
          <a:xfrm>
            <a:off x="623888" y="4407066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935A7CAA-85B0-3D33-9D92-74AF00456FDE}"/>
              </a:ext>
            </a:extLst>
          </p:cNvPr>
          <p:cNvCxnSpPr>
            <a:cxnSpLocks/>
          </p:cNvCxnSpPr>
          <p:nvPr/>
        </p:nvCxnSpPr>
        <p:spPr>
          <a:xfrm>
            <a:off x="623888" y="1110074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DE3DBF43-8386-18C6-2DBB-93FBC617A211}"/>
              </a:ext>
            </a:extLst>
          </p:cNvPr>
          <p:cNvSpPr txBox="1">
            <a:spLocks/>
          </p:cNvSpPr>
          <p:nvPr/>
        </p:nvSpPr>
        <p:spPr>
          <a:xfrm>
            <a:off x="11015788" y="1279645"/>
            <a:ext cx="956838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b="1" dirty="0">
                <a:solidFill>
                  <a:schemeClr val="accent5"/>
                </a:solidFill>
              </a:rPr>
              <a:t>01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="" xmlns:a16="http://schemas.microsoft.com/office/drawing/2014/main" id="{1C998835-697E-638C-C9A8-992A3CFE1585}"/>
              </a:ext>
            </a:extLst>
          </p:cNvPr>
          <p:cNvSpPr txBox="1">
            <a:spLocks/>
          </p:cNvSpPr>
          <p:nvPr/>
        </p:nvSpPr>
        <p:spPr>
          <a:xfrm>
            <a:off x="11015788" y="2900091"/>
            <a:ext cx="930595" cy="5289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ru-RU" b="1" dirty="0">
                <a:solidFill>
                  <a:schemeClr val="accent5"/>
                </a:solidFill>
              </a:rPr>
              <a:t>02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="" xmlns:a16="http://schemas.microsoft.com/office/drawing/2014/main" id="{63CDAC47-57C1-8743-C534-E78438BFEAB6}"/>
              </a:ext>
            </a:extLst>
          </p:cNvPr>
          <p:cNvSpPr txBox="1">
            <a:spLocks/>
          </p:cNvSpPr>
          <p:nvPr/>
        </p:nvSpPr>
        <p:spPr>
          <a:xfrm>
            <a:off x="11015788" y="4571473"/>
            <a:ext cx="930596" cy="56778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ru-RU" b="1" dirty="0">
                <a:solidFill>
                  <a:schemeClr val="accent5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3551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AD51DE2-6F1E-2FB8-52A8-A597ED4D8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99639827-4B20-41B4-B9A5-E5F859569F5A}"/>
              </a:ext>
            </a:extLst>
          </p:cNvPr>
          <p:cNvSpPr/>
          <p:nvPr/>
        </p:nvSpPr>
        <p:spPr>
          <a:xfrm>
            <a:off x="346075" y="324562"/>
            <a:ext cx="3750912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="" xmlns:a16="http://schemas.microsoft.com/office/drawing/2014/main" id="{D6D9A41E-4495-E50B-97DA-5E654B99A15A}"/>
              </a:ext>
            </a:extLst>
          </p:cNvPr>
          <p:cNvSpPr/>
          <p:nvPr/>
        </p:nvSpPr>
        <p:spPr>
          <a:xfrm>
            <a:off x="6230774" y="1211284"/>
            <a:ext cx="5440313" cy="4989492"/>
          </a:xfrm>
          <a:prstGeom prst="roundRect">
            <a:avLst>
              <a:gd name="adj" fmla="val 386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="" xmlns:a16="http://schemas.microsoft.com/office/drawing/2014/main" id="{4205FFC6-B5B1-7076-639B-E4DAFE652AFA}"/>
              </a:ext>
            </a:extLst>
          </p:cNvPr>
          <p:cNvSpPr/>
          <p:nvPr/>
        </p:nvSpPr>
        <p:spPr>
          <a:xfrm>
            <a:off x="346076" y="1211284"/>
            <a:ext cx="5440313" cy="4989492"/>
          </a:xfrm>
          <a:prstGeom prst="roundRect">
            <a:avLst>
              <a:gd name="adj" fmla="val 3407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889AB292-D098-2ABD-0429-89B4EFAD4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2BA7842-46FE-F786-9D85-92BBE62C549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89493" y="1920927"/>
            <a:ext cx="4929861" cy="3868581"/>
          </a:xfrm>
        </p:spPr>
        <p:txBody>
          <a:bodyPr>
            <a:normAutofit lnSpcReduction="10000"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Решение представляет из себя полностью автономный сервис распределения заявок по специалистам и построения для них маршрутов на день.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Продукт может быть развернут в среде без доступа к внешнему интернету.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Используются локальная карта и сервисы расчёта маршрутов для автомобиля, пешехода и велосипеда: </a:t>
            </a:r>
            <a:r>
              <a:rPr lang="en-US" sz="1400" dirty="0">
                <a:solidFill>
                  <a:schemeClr val="tx1"/>
                </a:solidFill>
              </a:rPr>
              <a:t>Open Street Map. </a:t>
            </a:r>
            <a:r>
              <a:rPr lang="ru-RU" sz="1400" dirty="0">
                <a:solidFill>
                  <a:schemeClr val="tx1"/>
                </a:solidFill>
              </a:rPr>
              <a:t>Имеется поддержка </a:t>
            </a:r>
            <a:r>
              <a:rPr lang="ru-RU" sz="1400" dirty="0" err="1">
                <a:solidFill>
                  <a:schemeClr val="tx1"/>
                </a:solidFill>
              </a:rPr>
              <a:t>геокодирования</a:t>
            </a:r>
            <a:r>
              <a:rPr lang="ru-RU" sz="1400" dirty="0">
                <a:solidFill>
                  <a:schemeClr val="tx1"/>
                </a:solidFill>
              </a:rPr>
              <a:t> по </a:t>
            </a:r>
            <a:r>
              <a:rPr lang="ru-RU" sz="1400" dirty="0" smtClean="0">
                <a:solidFill>
                  <a:schemeClr val="tx1"/>
                </a:solidFill>
              </a:rPr>
              <a:t>адресу.</a:t>
            </a:r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Идемпотентная загрузка </a:t>
            </a:r>
            <a:r>
              <a:rPr lang="en-US" sz="1400" dirty="0">
                <a:solidFill>
                  <a:schemeClr val="tx1"/>
                </a:solidFill>
              </a:rPr>
              <a:t>CSV-</a:t>
            </a:r>
            <a:r>
              <a:rPr lang="ru-RU" sz="1400" dirty="0">
                <a:solidFill>
                  <a:schemeClr val="tx1"/>
                </a:solidFill>
              </a:rPr>
              <a:t>файлов диспетчером для построения маршрутов и дальнейший мониторинг заявок. Предполагается, что диспетчер связывается с инженерами вне этой системы.</a:t>
            </a:r>
          </a:p>
          <a:p>
            <a:r>
              <a:rPr lang="ru-RU" sz="1400" dirty="0">
                <a:solidFill>
                  <a:schemeClr val="tx1"/>
                </a:solidFill>
              </a:rPr>
              <a:t>Решение было написано с использованием языков программирования </a:t>
            </a:r>
            <a:r>
              <a:rPr lang="en-US" sz="1400" dirty="0">
                <a:solidFill>
                  <a:schemeClr val="tx1"/>
                </a:solidFill>
              </a:rPr>
              <a:t>Dart, Go, Python.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В качестве баз данных были использованы </a:t>
            </a:r>
            <a:r>
              <a:rPr lang="en-US" sz="1400" dirty="0">
                <a:solidFill>
                  <a:schemeClr val="tx1"/>
                </a:solidFill>
              </a:rPr>
              <a:t>PostgreSQL </a:t>
            </a:r>
            <a:r>
              <a:rPr lang="ru-RU" sz="1400" dirty="0">
                <a:solidFill>
                  <a:schemeClr val="tx1"/>
                </a:solidFill>
              </a:rPr>
              <a:t>и </a:t>
            </a:r>
            <a:r>
              <a:rPr lang="en-US" sz="1400" dirty="0" err="1" smtClean="0">
                <a:solidFill>
                  <a:schemeClr val="tx1"/>
                </a:solidFill>
              </a:rPr>
              <a:t>Clickhouse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FADF42A3-53F4-C8E0-2D79-332DAAEB9A8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513513" y="1920927"/>
            <a:ext cx="4957144" cy="3876445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</a:rPr>
              <a:t>Решение оптимизирует финансовые расходы бизнеса за счет независимости от сторонних платных сервисов и многофакторной маршрутизации специалистов.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Данный </a:t>
            </a:r>
            <a:r>
              <a:rPr lang="ru-RU" sz="1400" dirty="0">
                <a:solidFill>
                  <a:schemeClr val="tx1"/>
                </a:solidFill>
              </a:rPr>
              <a:t>продукт рассчитан на использование в средах с усиленной информационной безопасностью и </a:t>
            </a:r>
            <a:r>
              <a:rPr lang="ru-RU" sz="1400" dirty="0" smtClean="0">
                <a:solidFill>
                  <a:schemeClr val="tx1"/>
                </a:solidFill>
              </a:rPr>
              <a:t>с ограниченным доступом </a:t>
            </a:r>
            <a:r>
              <a:rPr lang="ru-RU" sz="1400" dirty="0">
                <a:solidFill>
                  <a:schemeClr val="tx1"/>
                </a:solidFill>
              </a:rPr>
              <a:t>к внешнему интернету.</a:t>
            </a:r>
          </a:p>
          <a:p>
            <a:r>
              <a:rPr lang="ru-RU" sz="1400" dirty="0">
                <a:solidFill>
                  <a:schemeClr val="tx1"/>
                </a:solidFill>
              </a:rPr>
              <a:t>Решение позволяет совершать доработки под узкоспециализированные нужды команды, так как использует популярные языки программирования и имеет доступную документацию.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При дальнейшем развитии проекта можно настроить подключение к корпоративной системе заявок и автоматизировать маршрутизацию специалистов.</a:t>
            </a:r>
          </a:p>
          <a:p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9ADE5A7A-262A-121D-63C7-92347C3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56851"/>
            <a:ext cx="9862734" cy="376138"/>
          </a:xfrm>
        </p:spPr>
        <p:txBody>
          <a:bodyPr/>
          <a:lstStyle/>
          <a:p>
            <a:r>
              <a:rPr lang="ru-RU" dirty="0"/>
              <a:t>КОРОТКО О РЕШЕНИИ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26BEC078-5087-6080-D7D6-F5A0B438BDE2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78063" y="1476583"/>
            <a:ext cx="4929861" cy="55514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5"/>
                </a:solidFill>
              </a:rPr>
              <a:t>Техническая суть решения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2859F02A-65ED-43C1-C072-8FCD6772DA35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513513" y="1476583"/>
            <a:ext cx="5214724" cy="56151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5"/>
                </a:solidFill>
              </a:rPr>
              <a:t>Маркетинговая суть решения</a:t>
            </a:r>
          </a:p>
          <a:p>
            <a:pPr>
              <a:lnSpc>
                <a:spcPct val="100000"/>
              </a:lnSpc>
            </a:pPr>
            <a:endParaRPr lang="ru-RU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77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6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>
                <a:solidFill>
                  <a:schemeClr val="bg1"/>
                </a:solidFill>
              </a:rPr>
              <a:t>Архитектура решения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344" y="1532254"/>
            <a:ext cx="8031310" cy="4596105"/>
          </a:xfrm>
        </p:spPr>
      </p:pic>
    </p:spTree>
    <p:extLst>
      <p:ext uri="{BB962C8B-B14F-4D97-AF65-F5344CB8AC3E}">
        <p14:creationId xmlns:p14="http://schemas.microsoft.com/office/powerpoint/2010/main" val="232040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41B6129-4E5A-20E2-763B-F5010C611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8974761F-D4F8-560C-B069-01DF6B0C0103}"/>
              </a:ext>
            </a:extLst>
          </p:cNvPr>
          <p:cNvSpPr/>
          <p:nvPr/>
        </p:nvSpPr>
        <p:spPr>
          <a:xfrm>
            <a:off x="0" y="0"/>
            <a:ext cx="6456363" cy="6858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9" name="Объект 28">
            <a:extLst>
              <a:ext uri="{FF2B5EF4-FFF2-40B4-BE49-F238E27FC236}">
                <a16:creationId xmlns="" xmlns:a16="http://schemas.microsoft.com/office/drawing/2014/main" id="{02AA36D4-0DFA-1A2E-6B29-8BA1BF5F9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133" y="1263123"/>
            <a:ext cx="5574868" cy="493765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Цель проекта: автоматизировать задачу построения маршрутов для ряда специалистов по вызову.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Наша команда не строила большую корпоративную систему совмещающую множество функций, а сфокусировалась на решении одной практической проблемы диспетчера.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Уникальность проекта состоит из нескольких факторов:</a:t>
            </a:r>
          </a:p>
          <a:p>
            <a:r>
              <a:rPr lang="ru-RU" dirty="0">
                <a:solidFill>
                  <a:schemeClr val="tx1"/>
                </a:solidFill>
              </a:rPr>
              <a:t>Загрузка </a:t>
            </a:r>
            <a:r>
              <a:rPr lang="en-US" dirty="0">
                <a:solidFill>
                  <a:schemeClr val="tx1"/>
                </a:solidFill>
              </a:rPr>
              <a:t>CSV </a:t>
            </a:r>
            <a:r>
              <a:rPr lang="ru-RU" dirty="0">
                <a:solidFill>
                  <a:schemeClr val="tx1"/>
                </a:solidFill>
              </a:rPr>
              <a:t>файлов идемпотентна — сервис защищен от дублирования данных.</a:t>
            </a:r>
          </a:p>
          <a:p>
            <a:r>
              <a:rPr lang="ru-RU" dirty="0">
                <a:solidFill>
                  <a:schemeClr val="tx1"/>
                </a:solidFill>
              </a:rPr>
              <a:t>План (набор маршрутов на день) поддерживает перепланирование.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Отсутствие </a:t>
            </a:r>
            <a:r>
              <a:rPr lang="ru-RU" dirty="0">
                <a:solidFill>
                  <a:schemeClr val="tx1"/>
                </a:solidFill>
              </a:rPr>
              <a:t>обращений к внешним сервисам.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Одним из главных испытаний было составление правильной логики взаимодействия сервисов.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Так же нелёгким было и создание схемы хранения данных в СУБД.</a:t>
            </a: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4CAD271A-25D6-5986-96AF-8705ED30C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28" name="Заголовок 27">
            <a:extLst>
              <a:ext uri="{FF2B5EF4-FFF2-40B4-BE49-F238E27FC236}">
                <a16:creationId xmlns="" xmlns:a16="http://schemas.microsoft.com/office/drawing/2014/main" id="{EA3A5BFD-C872-ACEC-AC6D-6D57CA434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444" y="395288"/>
            <a:ext cx="5574868" cy="425729"/>
          </a:xfrm>
        </p:spPr>
        <p:txBody>
          <a:bodyPr/>
          <a:lstStyle/>
          <a:p>
            <a:r>
              <a:rPr lang="ru-RU" sz="2000" dirty="0">
                <a:solidFill>
                  <a:schemeClr val="accent5"/>
                </a:solidFill>
              </a:rPr>
              <a:t>Уникальность и сложности</a:t>
            </a:r>
          </a:p>
        </p:txBody>
      </p:sp>
    </p:spTree>
    <p:extLst>
      <p:ext uri="{BB962C8B-B14F-4D97-AF65-F5344CB8AC3E}">
        <p14:creationId xmlns:p14="http://schemas.microsoft.com/office/powerpoint/2010/main" val="183071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8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</a:rPr>
              <a:t>Главная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975" y="1417614"/>
            <a:ext cx="9700047" cy="4825385"/>
          </a:xfrm>
        </p:spPr>
      </p:pic>
    </p:spTree>
    <p:extLst>
      <p:ext uri="{BB962C8B-B14F-4D97-AF65-F5344CB8AC3E}">
        <p14:creationId xmlns:p14="http://schemas.microsoft.com/office/powerpoint/2010/main" val="348474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9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</a:rPr>
              <a:t>Маршрут специалиста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380" y="1423841"/>
            <a:ext cx="9747238" cy="4812932"/>
          </a:xfrm>
        </p:spPr>
      </p:pic>
    </p:spTree>
    <p:extLst>
      <p:ext uri="{BB962C8B-B14F-4D97-AF65-F5344CB8AC3E}">
        <p14:creationId xmlns:p14="http://schemas.microsoft.com/office/powerpoint/2010/main" val="265851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10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</a:rPr>
              <a:t>Заявки без маршрута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84" y="1629287"/>
            <a:ext cx="10495229" cy="4402039"/>
          </a:xfrm>
        </p:spPr>
      </p:pic>
    </p:spTree>
    <p:extLst>
      <p:ext uri="{BB962C8B-B14F-4D97-AF65-F5344CB8AC3E}">
        <p14:creationId xmlns:p14="http://schemas.microsoft.com/office/powerpoint/2010/main" val="304408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</a:rPr>
              <a:t>Заявка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91" y="1555223"/>
            <a:ext cx="11228816" cy="4550168"/>
          </a:xfrm>
        </p:spPr>
      </p:pic>
    </p:spTree>
    <p:extLst>
      <p:ext uri="{BB962C8B-B14F-4D97-AF65-F5344CB8AC3E}">
        <p14:creationId xmlns:p14="http://schemas.microsoft.com/office/powerpoint/2010/main" val="233562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</a:rPr>
              <a:t>Список заявок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551" y="1448792"/>
            <a:ext cx="9386895" cy="4763030"/>
          </a:xfrm>
        </p:spPr>
      </p:pic>
    </p:spTree>
    <p:extLst>
      <p:ext uri="{BB962C8B-B14F-4D97-AF65-F5344CB8AC3E}">
        <p14:creationId xmlns:p14="http://schemas.microsoft.com/office/powerpoint/2010/main" val="317476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</a:rPr>
              <a:t>Список заявок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358" y="1647664"/>
            <a:ext cx="8697282" cy="4365286"/>
          </a:xfrm>
        </p:spPr>
      </p:pic>
    </p:spTree>
    <p:extLst>
      <p:ext uri="{BB962C8B-B14F-4D97-AF65-F5344CB8AC3E}">
        <p14:creationId xmlns:p14="http://schemas.microsoft.com/office/powerpoint/2010/main" val="416243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</a:rPr>
              <a:t>Список инженеров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673" y="1663095"/>
            <a:ext cx="8238652" cy="4334424"/>
          </a:xfrm>
        </p:spPr>
      </p:pic>
    </p:spTree>
    <p:extLst>
      <p:ext uri="{BB962C8B-B14F-4D97-AF65-F5344CB8AC3E}">
        <p14:creationId xmlns:p14="http://schemas.microsoft.com/office/powerpoint/2010/main" val="9551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2600" dirty="0" smtClean="0">
                <a:solidFill>
                  <a:schemeClr val="bg1"/>
                </a:solidFill>
              </a:rPr>
              <a:t>Форма переназначения заявки</a:t>
            </a:r>
            <a:endParaRPr lang="ru-RU" sz="2600" dirty="0">
              <a:solidFill>
                <a:schemeClr val="bg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907" y="1571559"/>
            <a:ext cx="9052184" cy="4517496"/>
          </a:xfrm>
        </p:spPr>
      </p:pic>
    </p:spTree>
    <p:extLst>
      <p:ext uri="{BB962C8B-B14F-4D97-AF65-F5344CB8AC3E}">
        <p14:creationId xmlns:p14="http://schemas.microsoft.com/office/powerpoint/2010/main" val="122018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16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2200" dirty="0" err="1" smtClean="0">
                <a:solidFill>
                  <a:schemeClr val="bg1"/>
                </a:solidFill>
              </a:rPr>
              <a:t>Предпросмотр</a:t>
            </a:r>
            <a:r>
              <a:rPr lang="ru-RU" sz="2200" dirty="0" smtClean="0">
                <a:solidFill>
                  <a:schemeClr val="bg1"/>
                </a:solidFill>
              </a:rPr>
              <a:t> перепланирования</a:t>
            </a:r>
            <a:endParaRPr lang="ru-RU" sz="2200" dirty="0">
              <a:solidFill>
                <a:schemeClr val="bg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951" y="1566864"/>
            <a:ext cx="9058095" cy="4526886"/>
          </a:xfrm>
        </p:spPr>
      </p:pic>
    </p:spTree>
    <p:extLst>
      <p:ext uri="{BB962C8B-B14F-4D97-AF65-F5344CB8AC3E}">
        <p14:creationId xmlns:p14="http://schemas.microsoft.com/office/powerpoint/2010/main" val="387258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17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</a:rPr>
              <a:t>Форма срочной заявки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789" y="1736659"/>
            <a:ext cx="4212419" cy="4187296"/>
          </a:xfrm>
        </p:spPr>
      </p:pic>
    </p:spTree>
    <p:extLst>
      <p:ext uri="{BB962C8B-B14F-4D97-AF65-F5344CB8AC3E}">
        <p14:creationId xmlns:p14="http://schemas.microsoft.com/office/powerpoint/2010/main" val="77762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372E3068-986E-9BBB-5D18-64091C039ECC}"/>
              </a:ext>
            </a:extLst>
          </p:cNvPr>
          <p:cNvSpPr/>
          <p:nvPr/>
        </p:nvSpPr>
        <p:spPr>
          <a:xfrm>
            <a:off x="4753480" y="4982036"/>
            <a:ext cx="2739249" cy="1364531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9F7C252A-35BF-DB93-9627-7E3B7BBEB1F9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18" name="Рисунок 17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" r="723"/>
          <a:stretch/>
        </p:blipFill>
        <p:spPr>
          <a:xfrm>
            <a:off x="2903355" y="1136749"/>
            <a:ext cx="1835150" cy="3657600"/>
          </a:xfrm>
          <a:noFill/>
        </p:spPr>
      </p:pic>
      <p:sp>
        <p:nvSpPr>
          <p:cNvPr id="11" name="Номер слайда 10">
            <a:extLst>
              <a:ext uri="{FF2B5EF4-FFF2-40B4-BE49-F238E27FC236}">
                <a16:creationId xmlns="" xmlns:a16="http://schemas.microsoft.com/office/drawing/2014/main" id="{0A7D045A-A8EF-4758-822A-D4C79AEC5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E888D882-21EA-4859-AD0B-F83535D571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060" y="5028631"/>
            <a:ext cx="2658088" cy="12713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5"/>
                </a:solidFill>
                <a:latin typeface="+mj-lt"/>
              </a:rPr>
              <a:t>Решение так же имеет мобильную версию, которая позволяет получать оперативную информацию в любой момент времени </a:t>
            </a:r>
            <a:endParaRPr lang="ru-RU" dirty="0">
              <a:solidFill>
                <a:schemeClr val="accent5"/>
              </a:solidFill>
              <a:latin typeface="+mj-lt"/>
            </a:endParaRPr>
          </a:p>
        </p:txBody>
      </p:sp>
      <p:grpSp>
        <p:nvGrpSpPr>
          <p:cNvPr id="122" name="Группа 121">
            <a:extLst>
              <a:ext uri="{FF2B5EF4-FFF2-40B4-BE49-F238E27FC236}">
                <a16:creationId xmlns="" xmlns:a16="http://schemas.microsoft.com/office/drawing/2014/main" id="{31250022-45D9-F12D-3C47-EF28765F4C31}"/>
              </a:ext>
            </a:extLst>
          </p:cNvPr>
          <p:cNvGrpSpPr/>
          <p:nvPr/>
        </p:nvGrpSpPr>
        <p:grpSpPr>
          <a:xfrm>
            <a:off x="2829837" y="1087022"/>
            <a:ext cx="1941184" cy="3745203"/>
            <a:chOff x="5193506" y="1574006"/>
            <a:chExt cx="1802607" cy="3705701"/>
          </a:xfrm>
        </p:grpSpPr>
        <p:sp>
          <p:nvSpPr>
            <p:cNvPr id="123" name="Полилиния: фигура 13">
              <a:extLst>
                <a:ext uri="{FF2B5EF4-FFF2-40B4-BE49-F238E27FC236}">
                  <a16:creationId xmlns="" xmlns:a16="http://schemas.microsoft.com/office/drawing/2014/main" id="{24AEA150-DD4F-B078-FF83-FEE03143696E}"/>
                </a:ext>
              </a:extLst>
            </p:cNvPr>
            <p:cNvSpPr/>
            <p:nvPr/>
          </p:nvSpPr>
          <p:spPr>
            <a:xfrm>
              <a:off x="5208079" y="157400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24" name="Полилиния: фигура 14">
              <a:extLst>
                <a:ext uri="{FF2B5EF4-FFF2-40B4-BE49-F238E27FC236}">
                  <a16:creationId xmlns="" xmlns:a16="http://schemas.microsoft.com/office/drawing/2014/main" id="{99E94FA1-5BB5-0D58-4BBD-DE5C76358423}"/>
                </a:ext>
              </a:extLst>
            </p:cNvPr>
            <p:cNvSpPr/>
            <p:nvPr/>
          </p:nvSpPr>
          <p:spPr>
            <a:xfrm>
              <a:off x="5274850" y="1574276"/>
              <a:ext cx="1704975" cy="295275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25" name="Полилиния: фигура 15">
              <a:extLst>
                <a:ext uri="{FF2B5EF4-FFF2-40B4-BE49-F238E27FC236}">
                  <a16:creationId xmlns="" xmlns:a16="http://schemas.microsoft.com/office/drawing/2014/main" id="{EC571396-05D0-35C1-5295-C7D257F4D92F}"/>
                </a:ext>
              </a:extLst>
            </p:cNvPr>
            <p:cNvSpPr/>
            <p:nvPr/>
          </p:nvSpPr>
          <p:spPr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6" name="Полилиния: фигура 16">
              <a:extLst>
                <a:ext uri="{FF2B5EF4-FFF2-40B4-BE49-F238E27FC236}">
                  <a16:creationId xmlns="" xmlns:a16="http://schemas.microsoft.com/office/drawing/2014/main" id="{9B732ADF-E9DA-13D4-42DD-BC54854010DA}"/>
                </a:ext>
              </a:extLst>
            </p:cNvPr>
            <p:cNvSpPr/>
            <p:nvPr/>
          </p:nvSpPr>
          <p:spPr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7" name="Полилиния: фигура 17">
              <a:extLst>
                <a:ext uri="{FF2B5EF4-FFF2-40B4-BE49-F238E27FC236}">
                  <a16:creationId xmlns="" xmlns:a16="http://schemas.microsoft.com/office/drawing/2014/main" id="{0678F81A-528D-A550-D258-6BBE42EEC68D}"/>
                </a:ext>
              </a:extLst>
            </p:cNvPr>
            <p:cNvSpPr/>
            <p:nvPr/>
          </p:nvSpPr>
          <p:spPr>
            <a:xfrm>
              <a:off x="5274850" y="4979578"/>
              <a:ext cx="1704975" cy="295275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8" name="Полилиния: фигура 18">
              <a:extLst>
                <a:ext uri="{FF2B5EF4-FFF2-40B4-BE49-F238E27FC236}">
                  <a16:creationId xmlns="" xmlns:a16="http://schemas.microsoft.com/office/drawing/2014/main" id="{25414295-E7C9-1A32-CA87-C03CF520D7C8}"/>
                </a:ext>
              </a:extLst>
            </p:cNvPr>
            <p:cNvSpPr/>
            <p:nvPr/>
          </p:nvSpPr>
          <p:spPr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9" name="Полилиния: фигура 19">
              <a:extLst>
                <a:ext uri="{FF2B5EF4-FFF2-40B4-BE49-F238E27FC236}">
                  <a16:creationId xmlns="" xmlns:a16="http://schemas.microsoft.com/office/drawing/2014/main" id="{E8A820F9-852B-9D6F-4958-7115D82B7838}"/>
                </a:ext>
              </a:extLst>
            </p:cNvPr>
            <p:cNvSpPr/>
            <p:nvPr/>
          </p:nvSpPr>
          <p:spPr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0" name="Полилиния: фигура 20">
              <a:extLst>
                <a:ext uri="{FF2B5EF4-FFF2-40B4-BE49-F238E27FC236}">
                  <a16:creationId xmlns="" xmlns:a16="http://schemas.microsoft.com/office/drawing/2014/main" id="{A1CF9CF3-386D-EAF7-4826-6711831475A0}"/>
                </a:ext>
              </a:extLst>
            </p:cNvPr>
            <p:cNvSpPr/>
            <p:nvPr/>
          </p:nvSpPr>
          <p:spPr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1" name="Полилиния: фигура 21">
              <a:extLst>
                <a:ext uri="{FF2B5EF4-FFF2-40B4-BE49-F238E27FC236}">
                  <a16:creationId xmlns="" xmlns:a16="http://schemas.microsoft.com/office/drawing/2014/main" id="{96508A4E-34F4-C72C-8A4A-3D35D6C3DB38}"/>
                </a:ext>
              </a:extLst>
            </p:cNvPr>
            <p:cNvSpPr/>
            <p:nvPr/>
          </p:nvSpPr>
          <p:spPr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2" name="Полилиния: фигура 22">
              <a:extLst>
                <a:ext uri="{FF2B5EF4-FFF2-40B4-BE49-F238E27FC236}">
                  <a16:creationId xmlns="" xmlns:a16="http://schemas.microsoft.com/office/drawing/2014/main" id="{51EB21C3-71D0-415B-6856-697384359B8F}"/>
                </a:ext>
              </a:extLst>
            </p:cNvPr>
            <p:cNvSpPr/>
            <p:nvPr/>
          </p:nvSpPr>
          <p:spPr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3" name="Полилиния: фигура 23">
              <a:extLst>
                <a:ext uri="{FF2B5EF4-FFF2-40B4-BE49-F238E27FC236}">
                  <a16:creationId xmlns="" xmlns:a16="http://schemas.microsoft.com/office/drawing/2014/main" id="{0466A1BA-47FF-C618-565D-0CBFDCEEC700}"/>
                </a:ext>
              </a:extLst>
            </p:cNvPr>
            <p:cNvSpPr/>
            <p:nvPr/>
          </p:nvSpPr>
          <p:spPr>
            <a:xfrm>
              <a:off x="519636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4" name="Полилиния: фигура 24">
              <a:extLst>
                <a:ext uri="{FF2B5EF4-FFF2-40B4-BE49-F238E27FC236}">
                  <a16:creationId xmlns="" xmlns:a16="http://schemas.microsoft.com/office/drawing/2014/main" id="{75E55049-DE9B-98AC-BB13-FCA1570B68F3}"/>
                </a:ext>
              </a:extLst>
            </p:cNvPr>
            <p:cNvSpPr/>
            <p:nvPr/>
          </p:nvSpPr>
          <p:spPr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5" name="Полилиния: фигура 25">
              <a:extLst>
                <a:ext uri="{FF2B5EF4-FFF2-40B4-BE49-F238E27FC236}">
                  <a16:creationId xmlns="" xmlns:a16="http://schemas.microsoft.com/office/drawing/2014/main" id="{CF905F48-77CA-03E7-97ED-1F92F9A828BD}"/>
                </a:ext>
              </a:extLst>
            </p:cNvPr>
            <p:cNvSpPr/>
            <p:nvPr/>
          </p:nvSpPr>
          <p:spPr>
            <a:xfrm>
              <a:off x="520198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6" name="Полилиния: фигура 26">
              <a:extLst>
                <a:ext uri="{FF2B5EF4-FFF2-40B4-BE49-F238E27FC236}">
                  <a16:creationId xmlns="" xmlns:a16="http://schemas.microsoft.com/office/drawing/2014/main" id="{CEBF0B75-055D-4965-772F-47AD1E433B65}"/>
                </a:ext>
              </a:extLst>
            </p:cNvPr>
            <p:cNvSpPr/>
            <p:nvPr/>
          </p:nvSpPr>
          <p:spPr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3B3B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7" name="Полилиния: фигура 27">
              <a:extLst>
                <a:ext uri="{FF2B5EF4-FFF2-40B4-BE49-F238E27FC236}">
                  <a16:creationId xmlns="" xmlns:a16="http://schemas.microsoft.com/office/drawing/2014/main" id="{F00C9732-1E60-E852-DA70-EE392525EF29}"/>
                </a:ext>
              </a:extLst>
            </p:cNvPr>
            <p:cNvSpPr/>
            <p:nvPr/>
          </p:nvSpPr>
          <p:spPr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8" name="Полилиния: фигура 28">
              <a:extLst>
                <a:ext uri="{FF2B5EF4-FFF2-40B4-BE49-F238E27FC236}">
                  <a16:creationId xmlns="" xmlns:a16="http://schemas.microsoft.com/office/drawing/2014/main" id="{5AFC5E81-BD49-8854-AE72-7FFF0DE9D257}"/>
                </a:ext>
              </a:extLst>
            </p:cNvPr>
            <p:cNvSpPr/>
            <p:nvPr/>
          </p:nvSpPr>
          <p:spPr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9" name="Полилиния: фигура 29">
              <a:extLst>
                <a:ext uri="{FF2B5EF4-FFF2-40B4-BE49-F238E27FC236}">
                  <a16:creationId xmlns="" xmlns:a16="http://schemas.microsoft.com/office/drawing/2014/main" id="{476EA956-DA6E-38F4-E41E-39CD4275DD9C}"/>
                </a:ext>
              </a:extLst>
            </p:cNvPr>
            <p:cNvSpPr/>
            <p:nvPr/>
          </p:nvSpPr>
          <p:spPr>
            <a:xfrm>
              <a:off x="5989398" y="5260657"/>
              <a:ext cx="219075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0" name="Полилиния: фигура 30">
              <a:extLst>
                <a:ext uri="{FF2B5EF4-FFF2-40B4-BE49-F238E27FC236}">
                  <a16:creationId xmlns="" xmlns:a16="http://schemas.microsoft.com/office/drawing/2014/main" id="{38BA4330-968A-CD08-C32A-1AB62BA4060E}"/>
                </a:ext>
              </a:extLst>
            </p:cNvPr>
            <p:cNvSpPr/>
            <p:nvPr/>
          </p:nvSpPr>
          <p:spPr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1" name="Полилиния: фигура 31">
              <a:extLst>
                <a:ext uri="{FF2B5EF4-FFF2-40B4-BE49-F238E27FC236}">
                  <a16:creationId xmlns="" xmlns:a16="http://schemas.microsoft.com/office/drawing/2014/main" id="{139C8CA0-F4D9-106C-2539-EAC9FFE03A98}"/>
                </a:ext>
              </a:extLst>
            </p:cNvPr>
            <p:cNvSpPr/>
            <p:nvPr/>
          </p:nvSpPr>
          <p:spPr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pic>
          <p:nvPicPr>
            <p:cNvPr id="142" name="Рисунок 141">
              <a:extLst>
                <a:ext uri="{FF2B5EF4-FFF2-40B4-BE49-F238E27FC236}">
                  <a16:creationId xmlns="" xmlns:a16="http://schemas.microsoft.com/office/drawing/2014/main" id="{B710F069-E351-BE87-1018-2661A76A8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143" name="Полилиния: фигура 33">
              <a:extLst>
                <a:ext uri="{FF2B5EF4-FFF2-40B4-BE49-F238E27FC236}">
                  <a16:creationId xmlns="" xmlns:a16="http://schemas.microsoft.com/office/drawing/2014/main" id="{71E4939B-0E00-8909-8012-C8043D8DCAD7}"/>
                </a:ext>
              </a:extLst>
            </p:cNvPr>
            <p:cNvSpPr/>
            <p:nvPr/>
          </p:nvSpPr>
          <p:spPr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4" name="Полилиния: фигура 34">
              <a:extLst>
                <a:ext uri="{FF2B5EF4-FFF2-40B4-BE49-F238E27FC236}">
                  <a16:creationId xmlns="" xmlns:a16="http://schemas.microsoft.com/office/drawing/2014/main" id="{5C4DB02A-9E60-644A-BD04-122262EA9CF5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5" name="Полилиния: фигура 35">
              <a:extLst>
                <a:ext uri="{FF2B5EF4-FFF2-40B4-BE49-F238E27FC236}">
                  <a16:creationId xmlns="" xmlns:a16="http://schemas.microsoft.com/office/drawing/2014/main" id="{A8C103F3-04F0-28A6-D985-85A41641334F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6" name="Полилиния: фигура 36">
              <a:extLst>
                <a:ext uri="{FF2B5EF4-FFF2-40B4-BE49-F238E27FC236}">
                  <a16:creationId xmlns="" xmlns:a16="http://schemas.microsoft.com/office/drawing/2014/main" id="{672B7A39-41AC-BB07-5409-21F650DF0E89}"/>
                </a:ext>
              </a:extLst>
            </p:cNvPr>
            <p:cNvSpPr/>
            <p:nvPr/>
          </p:nvSpPr>
          <p:spPr>
            <a:xfrm>
              <a:off x="6233636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3" name="Заголовок 13">
            <a:extLst>
              <a:ext uri="{FF2B5EF4-FFF2-40B4-BE49-F238E27FC236}">
                <a16:creationId xmlns="" xmlns:a16="http://schemas.microsoft.com/office/drawing/2014/main" id="{CB78984E-BF6A-592D-77E7-74F307B32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057" y="421226"/>
            <a:ext cx="9987494" cy="376138"/>
          </a:xfrm>
        </p:spPr>
        <p:txBody>
          <a:bodyPr/>
          <a:lstStyle/>
          <a:p>
            <a:r>
              <a:rPr lang="ru-RU" dirty="0" smtClean="0"/>
              <a:t>Мобильная версия</a:t>
            </a:r>
            <a:endParaRPr lang="ru-RU" dirty="0"/>
          </a:p>
        </p:txBody>
      </p:sp>
      <p:pic>
        <p:nvPicPr>
          <p:cNvPr id="246" name="Рисунок 245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178" y="1117255"/>
            <a:ext cx="1869828" cy="3689653"/>
          </a:xfrm>
          <a:noFill/>
        </p:spPr>
      </p:pic>
      <p:grpSp>
        <p:nvGrpSpPr>
          <p:cNvPr id="248" name="Группа 247">
            <a:extLst>
              <a:ext uri="{FF2B5EF4-FFF2-40B4-BE49-F238E27FC236}">
                <a16:creationId xmlns="" xmlns:a16="http://schemas.microsoft.com/office/drawing/2014/main" id="{31250022-45D9-F12D-3C47-EF28765F4C31}"/>
              </a:ext>
            </a:extLst>
          </p:cNvPr>
          <p:cNvGrpSpPr/>
          <p:nvPr/>
        </p:nvGrpSpPr>
        <p:grpSpPr>
          <a:xfrm>
            <a:off x="7454338" y="1093958"/>
            <a:ext cx="1941184" cy="3745203"/>
            <a:chOff x="5193506" y="1574006"/>
            <a:chExt cx="1802607" cy="3705701"/>
          </a:xfrm>
        </p:grpSpPr>
        <p:sp>
          <p:nvSpPr>
            <p:cNvPr id="249" name="Полилиния: фигура 13">
              <a:extLst>
                <a:ext uri="{FF2B5EF4-FFF2-40B4-BE49-F238E27FC236}">
                  <a16:creationId xmlns="" xmlns:a16="http://schemas.microsoft.com/office/drawing/2014/main" id="{24AEA150-DD4F-B078-FF83-FEE03143696E}"/>
                </a:ext>
              </a:extLst>
            </p:cNvPr>
            <p:cNvSpPr/>
            <p:nvPr/>
          </p:nvSpPr>
          <p:spPr>
            <a:xfrm>
              <a:off x="5208079" y="157400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50" name="Полилиния: фигура 14">
              <a:extLst>
                <a:ext uri="{FF2B5EF4-FFF2-40B4-BE49-F238E27FC236}">
                  <a16:creationId xmlns="" xmlns:a16="http://schemas.microsoft.com/office/drawing/2014/main" id="{99E94FA1-5BB5-0D58-4BBD-DE5C76358423}"/>
                </a:ext>
              </a:extLst>
            </p:cNvPr>
            <p:cNvSpPr/>
            <p:nvPr/>
          </p:nvSpPr>
          <p:spPr>
            <a:xfrm>
              <a:off x="5274850" y="1574276"/>
              <a:ext cx="1704975" cy="295275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51" name="Полилиния: фигура 15">
              <a:extLst>
                <a:ext uri="{FF2B5EF4-FFF2-40B4-BE49-F238E27FC236}">
                  <a16:creationId xmlns="" xmlns:a16="http://schemas.microsoft.com/office/drawing/2014/main" id="{EC571396-05D0-35C1-5295-C7D257F4D92F}"/>
                </a:ext>
              </a:extLst>
            </p:cNvPr>
            <p:cNvSpPr/>
            <p:nvPr/>
          </p:nvSpPr>
          <p:spPr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2" name="Полилиния: фигура 16">
              <a:extLst>
                <a:ext uri="{FF2B5EF4-FFF2-40B4-BE49-F238E27FC236}">
                  <a16:creationId xmlns="" xmlns:a16="http://schemas.microsoft.com/office/drawing/2014/main" id="{9B732ADF-E9DA-13D4-42DD-BC54854010DA}"/>
                </a:ext>
              </a:extLst>
            </p:cNvPr>
            <p:cNvSpPr/>
            <p:nvPr/>
          </p:nvSpPr>
          <p:spPr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3" name="Полилиния: фигура 17">
              <a:extLst>
                <a:ext uri="{FF2B5EF4-FFF2-40B4-BE49-F238E27FC236}">
                  <a16:creationId xmlns="" xmlns:a16="http://schemas.microsoft.com/office/drawing/2014/main" id="{0678F81A-528D-A550-D258-6BBE42EEC68D}"/>
                </a:ext>
              </a:extLst>
            </p:cNvPr>
            <p:cNvSpPr/>
            <p:nvPr/>
          </p:nvSpPr>
          <p:spPr>
            <a:xfrm>
              <a:off x="5274850" y="4979578"/>
              <a:ext cx="1704975" cy="295275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4" name="Полилиния: фигура 18">
              <a:extLst>
                <a:ext uri="{FF2B5EF4-FFF2-40B4-BE49-F238E27FC236}">
                  <a16:creationId xmlns="" xmlns:a16="http://schemas.microsoft.com/office/drawing/2014/main" id="{25414295-E7C9-1A32-CA87-C03CF520D7C8}"/>
                </a:ext>
              </a:extLst>
            </p:cNvPr>
            <p:cNvSpPr/>
            <p:nvPr/>
          </p:nvSpPr>
          <p:spPr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5" name="Полилиния: фигура 19">
              <a:extLst>
                <a:ext uri="{FF2B5EF4-FFF2-40B4-BE49-F238E27FC236}">
                  <a16:creationId xmlns="" xmlns:a16="http://schemas.microsoft.com/office/drawing/2014/main" id="{E8A820F9-852B-9D6F-4958-7115D82B7838}"/>
                </a:ext>
              </a:extLst>
            </p:cNvPr>
            <p:cNvSpPr/>
            <p:nvPr/>
          </p:nvSpPr>
          <p:spPr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" name="Полилиния: фигура 20">
              <a:extLst>
                <a:ext uri="{FF2B5EF4-FFF2-40B4-BE49-F238E27FC236}">
                  <a16:creationId xmlns="" xmlns:a16="http://schemas.microsoft.com/office/drawing/2014/main" id="{A1CF9CF3-386D-EAF7-4826-6711831475A0}"/>
                </a:ext>
              </a:extLst>
            </p:cNvPr>
            <p:cNvSpPr/>
            <p:nvPr/>
          </p:nvSpPr>
          <p:spPr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7" name="Полилиния: фигура 21">
              <a:extLst>
                <a:ext uri="{FF2B5EF4-FFF2-40B4-BE49-F238E27FC236}">
                  <a16:creationId xmlns="" xmlns:a16="http://schemas.microsoft.com/office/drawing/2014/main" id="{96508A4E-34F4-C72C-8A4A-3D35D6C3DB38}"/>
                </a:ext>
              </a:extLst>
            </p:cNvPr>
            <p:cNvSpPr/>
            <p:nvPr/>
          </p:nvSpPr>
          <p:spPr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" name="Полилиния: фигура 22">
              <a:extLst>
                <a:ext uri="{FF2B5EF4-FFF2-40B4-BE49-F238E27FC236}">
                  <a16:creationId xmlns="" xmlns:a16="http://schemas.microsoft.com/office/drawing/2014/main" id="{51EB21C3-71D0-415B-6856-697384359B8F}"/>
                </a:ext>
              </a:extLst>
            </p:cNvPr>
            <p:cNvSpPr/>
            <p:nvPr/>
          </p:nvSpPr>
          <p:spPr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" name="Полилиния: фигура 23">
              <a:extLst>
                <a:ext uri="{FF2B5EF4-FFF2-40B4-BE49-F238E27FC236}">
                  <a16:creationId xmlns="" xmlns:a16="http://schemas.microsoft.com/office/drawing/2014/main" id="{0466A1BA-47FF-C618-565D-0CBFDCEEC700}"/>
                </a:ext>
              </a:extLst>
            </p:cNvPr>
            <p:cNvSpPr/>
            <p:nvPr/>
          </p:nvSpPr>
          <p:spPr>
            <a:xfrm>
              <a:off x="519636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" name="Полилиния: фигура 24">
              <a:extLst>
                <a:ext uri="{FF2B5EF4-FFF2-40B4-BE49-F238E27FC236}">
                  <a16:creationId xmlns="" xmlns:a16="http://schemas.microsoft.com/office/drawing/2014/main" id="{75E55049-DE9B-98AC-BB13-FCA1570B68F3}"/>
                </a:ext>
              </a:extLst>
            </p:cNvPr>
            <p:cNvSpPr/>
            <p:nvPr/>
          </p:nvSpPr>
          <p:spPr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" name="Полилиния: фигура 25">
              <a:extLst>
                <a:ext uri="{FF2B5EF4-FFF2-40B4-BE49-F238E27FC236}">
                  <a16:creationId xmlns="" xmlns:a16="http://schemas.microsoft.com/office/drawing/2014/main" id="{CF905F48-77CA-03E7-97ED-1F92F9A828BD}"/>
                </a:ext>
              </a:extLst>
            </p:cNvPr>
            <p:cNvSpPr/>
            <p:nvPr/>
          </p:nvSpPr>
          <p:spPr>
            <a:xfrm>
              <a:off x="520198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" name="Полилиния: фигура 26">
              <a:extLst>
                <a:ext uri="{FF2B5EF4-FFF2-40B4-BE49-F238E27FC236}">
                  <a16:creationId xmlns="" xmlns:a16="http://schemas.microsoft.com/office/drawing/2014/main" id="{CEBF0B75-055D-4965-772F-47AD1E433B65}"/>
                </a:ext>
              </a:extLst>
            </p:cNvPr>
            <p:cNvSpPr/>
            <p:nvPr/>
          </p:nvSpPr>
          <p:spPr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3B3B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" name="Полилиния: фигура 27">
              <a:extLst>
                <a:ext uri="{FF2B5EF4-FFF2-40B4-BE49-F238E27FC236}">
                  <a16:creationId xmlns="" xmlns:a16="http://schemas.microsoft.com/office/drawing/2014/main" id="{F00C9732-1E60-E852-DA70-EE392525EF29}"/>
                </a:ext>
              </a:extLst>
            </p:cNvPr>
            <p:cNvSpPr/>
            <p:nvPr/>
          </p:nvSpPr>
          <p:spPr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" name="Полилиния: фигура 28">
              <a:extLst>
                <a:ext uri="{FF2B5EF4-FFF2-40B4-BE49-F238E27FC236}">
                  <a16:creationId xmlns="" xmlns:a16="http://schemas.microsoft.com/office/drawing/2014/main" id="{5AFC5E81-BD49-8854-AE72-7FFF0DE9D257}"/>
                </a:ext>
              </a:extLst>
            </p:cNvPr>
            <p:cNvSpPr/>
            <p:nvPr/>
          </p:nvSpPr>
          <p:spPr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" name="Полилиния: фигура 29">
              <a:extLst>
                <a:ext uri="{FF2B5EF4-FFF2-40B4-BE49-F238E27FC236}">
                  <a16:creationId xmlns="" xmlns:a16="http://schemas.microsoft.com/office/drawing/2014/main" id="{476EA956-DA6E-38F4-E41E-39CD4275DD9C}"/>
                </a:ext>
              </a:extLst>
            </p:cNvPr>
            <p:cNvSpPr/>
            <p:nvPr/>
          </p:nvSpPr>
          <p:spPr>
            <a:xfrm>
              <a:off x="5989398" y="5260657"/>
              <a:ext cx="219075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6" name="Полилиния: фигура 30">
              <a:extLst>
                <a:ext uri="{FF2B5EF4-FFF2-40B4-BE49-F238E27FC236}">
                  <a16:creationId xmlns="" xmlns:a16="http://schemas.microsoft.com/office/drawing/2014/main" id="{38BA4330-968A-CD08-C32A-1AB62BA4060E}"/>
                </a:ext>
              </a:extLst>
            </p:cNvPr>
            <p:cNvSpPr/>
            <p:nvPr/>
          </p:nvSpPr>
          <p:spPr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" name="Полилиния: фигура 31">
              <a:extLst>
                <a:ext uri="{FF2B5EF4-FFF2-40B4-BE49-F238E27FC236}">
                  <a16:creationId xmlns="" xmlns:a16="http://schemas.microsoft.com/office/drawing/2014/main" id="{139C8CA0-F4D9-106C-2539-EAC9FFE03A98}"/>
                </a:ext>
              </a:extLst>
            </p:cNvPr>
            <p:cNvSpPr/>
            <p:nvPr/>
          </p:nvSpPr>
          <p:spPr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pic>
          <p:nvPicPr>
            <p:cNvPr id="268" name="Рисунок 267">
              <a:extLst>
                <a:ext uri="{FF2B5EF4-FFF2-40B4-BE49-F238E27FC236}">
                  <a16:creationId xmlns="" xmlns:a16="http://schemas.microsoft.com/office/drawing/2014/main" id="{B710F069-E351-BE87-1018-2661A76A8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269" name="Полилиния: фигура 33">
              <a:extLst>
                <a:ext uri="{FF2B5EF4-FFF2-40B4-BE49-F238E27FC236}">
                  <a16:creationId xmlns="" xmlns:a16="http://schemas.microsoft.com/office/drawing/2014/main" id="{71E4939B-0E00-8909-8012-C8043D8DCAD7}"/>
                </a:ext>
              </a:extLst>
            </p:cNvPr>
            <p:cNvSpPr/>
            <p:nvPr/>
          </p:nvSpPr>
          <p:spPr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" name="Полилиния: фигура 34">
              <a:extLst>
                <a:ext uri="{FF2B5EF4-FFF2-40B4-BE49-F238E27FC236}">
                  <a16:creationId xmlns="" xmlns:a16="http://schemas.microsoft.com/office/drawing/2014/main" id="{5C4DB02A-9E60-644A-BD04-122262EA9CF5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" name="Полилиния: фигура 35">
              <a:extLst>
                <a:ext uri="{FF2B5EF4-FFF2-40B4-BE49-F238E27FC236}">
                  <a16:creationId xmlns="" xmlns:a16="http://schemas.microsoft.com/office/drawing/2014/main" id="{A8C103F3-04F0-28A6-D985-85A41641334F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2" name="Полилиния: фигура 36">
              <a:extLst>
                <a:ext uri="{FF2B5EF4-FFF2-40B4-BE49-F238E27FC236}">
                  <a16:creationId xmlns="" xmlns:a16="http://schemas.microsoft.com/office/drawing/2014/main" id="{672B7A39-41AC-BB07-5409-21F650DF0E89}"/>
                </a:ext>
              </a:extLst>
            </p:cNvPr>
            <p:cNvSpPr/>
            <p:nvPr/>
          </p:nvSpPr>
          <p:spPr>
            <a:xfrm>
              <a:off x="6233636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0377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A0664B9-F30D-B51A-EC08-2389E212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80060758-64A6-F41E-1825-51ECED521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90" y="370426"/>
            <a:ext cx="5562510" cy="442374"/>
          </a:xfrm>
        </p:spPr>
        <p:txBody>
          <a:bodyPr/>
          <a:lstStyle/>
          <a:p>
            <a:r>
              <a:rPr lang="ru-RU" sz="2000" dirty="0" smtClean="0">
                <a:solidFill>
                  <a:srgbClr val="520977"/>
                </a:solidFill>
              </a:rPr>
              <a:t>Дальнейшее</a:t>
            </a:r>
            <a:r>
              <a:rPr lang="ru-RU" sz="2000" dirty="0" smtClean="0">
                <a:solidFill>
                  <a:schemeClr val="accent5"/>
                </a:solidFill>
              </a:rPr>
              <a:t> развитие проекта</a:t>
            </a:r>
            <a:endParaRPr lang="ru-RU" sz="2000" dirty="0">
              <a:solidFill>
                <a:schemeClr val="accent5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52DB1C19-1756-5691-5F80-177F3A79D35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133" y="1695025"/>
            <a:ext cx="4902200" cy="712587"/>
          </a:xfrm>
        </p:spPr>
        <p:txBody>
          <a:bodyPr/>
          <a:lstStyle/>
          <a:p>
            <a:r>
              <a:rPr lang="ru-RU" dirty="0" smtClean="0">
                <a:solidFill>
                  <a:srgbClr val="520977"/>
                </a:solidFill>
              </a:rPr>
              <a:t>1.</a:t>
            </a:r>
            <a:r>
              <a:rPr lang="ru-RU" dirty="0" smtClean="0">
                <a:solidFill>
                  <a:schemeClr val="tx1"/>
                </a:solidFill>
              </a:rPr>
              <a:t> Подключение к корпоративной системе заявок и автоматизации добавления заявок.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40CC1337-8037-C8D6-4F63-245C2AF4E7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133" y="2552035"/>
            <a:ext cx="4902200" cy="712587"/>
          </a:xfrm>
        </p:spPr>
        <p:txBody>
          <a:bodyPr/>
          <a:lstStyle/>
          <a:p>
            <a:r>
              <a:rPr lang="ru-RU" dirty="0">
                <a:solidFill>
                  <a:srgbClr val="520977"/>
                </a:solidFill>
              </a:rPr>
              <a:t>2.</a:t>
            </a:r>
            <a:r>
              <a:rPr lang="ru-RU" dirty="0">
                <a:solidFill>
                  <a:schemeClr val="tx1"/>
                </a:solidFill>
              </a:rPr>
              <a:t> Сделать мобильное приложение для </a:t>
            </a:r>
            <a:r>
              <a:rPr lang="ru-RU" dirty="0" smtClean="0">
                <a:solidFill>
                  <a:schemeClr val="tx1"/>
                </a:solidFill>
              </a:rPr>
              <a:t>специалистов.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35A27D79-7CA2-000D-5EC5-DB6887DB4E4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1133" y="3409044"/>
            <a:ext cx="4902200" cy="712587"/>
          </a:xfrm>
        </p:spPr>
        <p:txBody>
          <a:bodyPr/>
          <a:lstStyle/>
          <a:p>
            <a:r>
              <a:rPr lang="ru-RU" dirty="0" smtClean="0">
                <a:solidFill>
                  <a:srgbClr val="520977"/>
                </a:solidFill>
              </a:rPr>
              <a:t>3</a:t>
            </a:r>
            <a:r>
              <a:rPr lang="ru-RU" dirty="0">
                <a:solidFill>
                  <a:srgbClr val="520977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Добавить мониторинг специалистов в реальном времени.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49701722-A703-6CF6-2014-059F040DC5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1133" y="4266053"/>
            <a:ext cx="4902200" cy="712587"/>
          </a:xfrm>
        </p:spPr>
        <p:txBody>
          <a:bodyPr/>
          <a:lstStyle/>
          <a:p>
            <a:r>
              <a:rPr lang="ru-RU" dirty="0">
                <a:solidFill>
                  <a:srgbClr val="520977"/>
                </a:solidFill>
              </a:rPr>
              <a:t>4.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Внедрение модели машинного обучения для улучшения качества продукта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DE50EEA6-DEC5-5666-7D6D-27F8E37664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1133" y="5123063"/>
            <a:ext cx="4902200" cy="712587"/>
          </a:xfrm>
        </p:spPr>
        <p:txBody>
          <a:bodyPr/>
          <a:lstStyle/>
          <a:p>
            <a:r>
              <a:rPr lang="ru-RU" dirty="0" smtClean="0">
                <a:solidFill>
                  <a:srgbClr val="520977"/>
                </a:solidFill>
              </a:rPr>
              <a:t>5.</a:t>
            </a:r>
            <a:r>
              <a:rPr lang="ru-RU" dirty="0" smtClean="0">
                <a:solidFill>
                  <a:schemeClr val="tx1"/>
                </a:solidFill>
              </a:rPr>
              <a:t> Проработка модели развертывания и масштабирования в условиях распределенных облачных систем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311126D8-C4EA-ED36-FA09-D0ED6388C8B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41475" y="6356350"/>
            <a:ext cx="558800" cy="365125"/>
          </a:xfrm>
        </p:spPr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19</a:t>
            </a:fld>
            <a:endParaRPr lang="ru-RU" dirty="0">
              <a:solidFill>
                <a:schemeClr val="accent5"/>
              </a:solidFill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="" xmlns:a16="http://schemas.microsoft.com/office/drawing/2014/main" id="{C40756DD-053E-22C9-6492-BAE6C92C555E}"/>
              </a:ext>
            </a:extLst>
          </p:cNvPr>
          <p:cNvCxnSpPr>
            <a:cxnSpLocks/>
          </p:cNvCxnSpPr>
          <p:nvPr/>
        </p:nvCxnSpPr>
        <p:spPr>
          <a:xfrm>
            <a:off x="521133" y="1604660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00DEE536-8C7E-5FF9-89E1-82A9988D844D}"/>
              </a:ext>
            </a:extLst>
          </p:cNvPr>
          <p:cNvCxnSpPr>
            <a:cxnSpLocks/>
          </p:cNvCxnSpPr>
          <p:nvPr/>
        </p:nvCxnSpPr>
        <p:spPr>
          <a:xfrm>
            <a:off x="521133" y="246553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7E52340B-BDE2-4108-BF09-DF1807F1208F}"/>
              </a:ext>
            </a:extLst>
          </p:cNvPr>
          <p:cNvCxnSpPr>
            <a:cxnSpLocks/>
          </p:cNvCxnSpPr>
          <p:nvPr/>
        </p:nvCxnSpPr>
        <p:spPr>
          <a:xfrm>
            <a:off x="521133" y="334286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9D24F87D-A790-746E-F6AE-485B863A9B3E}"/>
              </a:ext>
            </a:extLst>
          </p:cNvPr>
          <p:cNvCxnSpPr>
            <a:cxnSpLocks/>
          </p:cNvCxnSpPr>
          <p:nvPr/>
        </p:nvCxnSpPr>
        <p:spPr>
          <a:xfrm>
            <a:off x="521133" y="418312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319081A8-2E23-9ED5-DAF3-7F8B5653DD5D}"/>
              </a:ext>
            </a:extLst>
          </p:cNvPr>
          <p:cNvCxnSpPr>
            <a:cxnSpLocks/>
          </p:cNvCxnSpPr>
          <p:nvPr/>
        </p:nvCxnSpPr>
        <p:spPr>
          <a:xfrm>
            <a:off x="521133" y="5048098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79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41B6129-4E5A-20E2-763B-F5010C611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8974761F-D4F8-560C-B069-01DF6B0C0103}"/>
              </a:ext>
            </a:extLst>
          </p:cNvPr>
          <p:cNvSpPr/>
          <p:nvPr/>
        </p:nvSpPr>
        <p:spPr>
          <a:xfrm>
            <a:off x="0" y="0"/>
            <a:ext cx="6456363" cy="6858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9" name="Объект 28">
            <a:extLst>
              <a:ext uri="{FF2B5EF4-FFF2-40B4-BE49-F238E27FC236}">
                <a16:creationId xmlns="" xmlns:a16="http://schemas.microsoft.com/office/drawing/2014/main" id="{02AA36D4-0DFA-1A2E-6B29-8BA1BF5F9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133" y="1263123"/>
            <a:ext cx="5574868" cy="49376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Решение доступно по : </a:t>
            </a:r>
            <a:r>
              <a:rPr lang="en-US" sz="2800" dirty="0" smtClean="0">
                <a:solidFill>
                  <a:schemeClr val="tx1"/>
                </a:solidFill>
                <a:hlinkClick r:id="rId3"/>
              </a:rPr>
              <a:t>http://restoratori.site</a:t>
            </a:r>
            <a:endParaRPr lang="ru-RU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Спасибо за внимание!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="" xmlns:a16="http://schemas.microsoft.com/office/drawing/2014/main" id="{4CAD271A-25D6-5986-96AF-8705ED30C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28" name="Заголовок 27">
            <a:extLst>
              <a:ext uri="{FF2B5EF4-FFF2-40B4-BE49-F238E27FC236}">
                <a16:creationId xmlns="" xmlns:a16="http://schemas.microsoft.com/office/drawing/2014/main" id="{EA3A5BFD-C872-ACEC-AC6D-6D57CA434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444" y="395288"/>
            <a:ext cx="5574868" cy="425729"/>
          </a:xfrm>
        </p:spPr>
        <p:txBody>
          <a:bodyPr/>
          <a:lstStyle/>
          <a:p>
            <a:r>
              <a:rPr lang="ru-RU" sz="2800" dirty="0" smtClean="0">
                <a:solidFill>
                  <a:schemeClr val="accent5"/>
                </a:solidFill>
              </a:rPr>
              <a:t>Демонстрационный стенд</a:t>
            </a:r>
            <a:endParaRPr lang="ru-RU" sz="2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27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ля Академия инноваторов 16_9">
  <a:themeElements>
    <a:clrScheme name="Пользовательские 2">
      <a:dk1>
        <a:srgbClr val="000000"/>
      </a:dk1>
      <a:lt1>
        <a:srgbClr val="FFFFFF"/>
      </a:lt1>
      <a:dk2>
        <a:srgbClr val="1C1D22"/>
      </a:dk2>
      <a:lt2>
        <a:srgbClr val="E5E7E9"/>
      </a:lt2>
      <a:accent1>
        <a:srgbClr val="FF0053"/>
      </a:accent1>
      <a:accent2>
        <a:srgbClr val="FFD6E3"/>
      </a:accent2>
      <a:accent3>
        <a:srgbClr val="FC3777"/>
      </a:accent3>
      <a:accent4>
        <a:srgbClr val="8A83D1"/>
      </a:accent4>
      <a:accent5>
        <a:srgbClr val="520977"/>
      </a:accent5>
      <a:accent6>
        <a:srgbClr val="2D1451"/>
      </a:accent6>
      <a:hlink>
        <a:srgbClr val="FF0053"/>
      </a:hlink>
      <a:folHlink>
        <a:srgbClr val="5D2B84"/>
      </a:folHlink>
    </a:clrScheme>
    <a:fontScheme name="Лидеры цифровой трансформации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alpha val="0"/>
          </a:schemeClr>
        </a:solidFill>
        <a:ln w="19050">
          <a:solidFill>
            <a:schemeClr val="bg1">
              <a:alpha val="47000"/>
            </a:schemeClr>
          </a:solidFill>
        </a:ln>
      </a:spPr>
      <a:bodyPr rtlCol="0" anchor="t"/>
      <a:lstStyle>
        <a:defPPr algn="ctr">
          <a:defRPr b="1" dirty="0" smtClean="0">
            <a:solidFill>
              <a:schemeClr val="accent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Для Академия инноваторов 16_9" id="{1723B771-A24B-45DA-B7CE-887A7FB91DED}" vid="{FE7ADCA1-0705-4BF5-AEC5-34FB9D7ACE5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11143</TotalTime>
  <Words>695</Words>
  <Application>Microsoft Office PowerPoint</Application>
  <PresentationFormat>Произвольный</PresentationFormat>
  <Paragraphs>112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Для Академия инноваторов 16_9</vt:lpstr>
      <vt:lpstr>RESTораторы</vt:lpstr>
      <vt:lpstr>КОМАНДА «RESTораторы»</vt:lpstr>
      <vt:lpstr>RESTораторы</vt:lpstr>
      <vt:lpstr>RESTораторы</vt:lpstr>
      <vt:lpstr>КОРОТКО О РЕШЕНИИ</vt:lpstr>
      <vt:lpstr>Архитектура решения</vt:lpstr>
      <vt:lpstr>Уникальность и сложности</vt:lpstr>
      <vt:lpstr>Главная</vt:lpstr>
      <vt:lpstr>Маршрут специалиста</vt:lpstr>
      <vt:lpstr>Заявки без маршрута</vt:lpstr>
      <vt:lpstr>Заявка</vt:lpstr>
      <vt:lpstr>Список заявок</vt:lpstr>
      <vt:lpstr>Список заявок</vt:lpstr>
      <vt:lpstr>Список инженеров</vt:lpstr>
      <vt:lpstr>Форма переназначения заявки</vt:lpstr>
      <vt:lpstr>Предпросмотр перепланирования</vt:lpstr>
      <vt:lpstr>Форма срочной заявки</vt:lpstr>
      <vt:lpstr>Мобильная версия</vt:lpstr>
      <vt:lpstr>Дальнейшее развитие проекта</vt:lpstr>
      <vt:lpstr>Демонстрационный стенд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Юшкова</dc:creator>
  <cp:lastModifiedBy>Admin</cp:lastModifiedBy>
  <cp:revision>148</cp:revision>
  <dcterms:created xsi:type="dcterms:W3CDTF">2023-05-15T07:36:23Z</dcterms:created>
  <dcterms:modified xsi:type="dcterms:W3CDTF">2026-09-29T20:36:36Z</dcterms:modified>
</cp:coreProperties>
</file>